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56" r:id="rId3"/>
    <p:sldId id="257" r:id="rId4"/>
    <p:sldId id="258" r:id="rId5"/>
    <p:sldId id="259" r:id="rId6"/>
    <p:sldId id="269" r:id="rId7"/>
    <p:sldId id="272" r:id="rId8"/>
    <p:sldId id="273" r:id="rId9"/>
    <p:sldId id="274" r:id="rId10"/>
    <p:sldId id="275" r:id="rId11"/>
    <p:sldId id="260" r:id="rId12"/>
    <p:sldId id="262" r:id="rId13"/>
    <p:sldId id="277" r:id="rId14"/>
    <p:sldId id="278" r:id="rId15"/>
    <p:sldId id="266" r:id="rId16"/>
    <p:sldId id="267" r:id="rId17"/>
    <p:sldId id="268" r:id="rId18"/>
    <p:sldId id="279" r:id="rId19"/>
    <p:sldId id="280"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0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C8AE2-AE58-492D-9A93-B97AD544283D}" type="datetimeFigureOut">
              <a:rPr lang="el-GR" smtClean="0"/>
              <a:t>2/9/2023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344C4-7E4E-41BE-90B6-01802B45EED8}" type="slidenum">
              <a:rPr lang="el-GR" smtClean="0"/>
              <a:t>‹#›</a:t>
            </a:fld>
            <a:endParaRPr lang="el-GR"/>
          </a:p>
        </p:txBody>
      </p:sp>
    </p:spTree>
    <p:extLst>
      <p:ext uri="{BB962C8B-B14F-4D97-AF65-F5344CB8AC3E}">
        <p14:creationId xmlns:p14="http://schemas.microsoft.com/office/powerpoint/2010/main" val="371271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483112-BD15-4AF1-A538-AC06968D058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E2DE05B-298E-48CC-A7BF-D61D21F19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9402CA1-9C0A-4868-B40A-764809FE3238}"/>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5" name="Θέση υποσέλιδου 4">
            <a:extLst>
              <a:ext uri="{FF2B5EF4-FFF2-40B4-BE49-F238E27FC236}">
                <a16:creationId xmlns:a16="http://schemas.microsoft.com/office/drawing/2014/main" id="{70F274AC-DD82-4028-821C-FAEE921C402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90AFA1-564E-49A5-9A16-18AA8C3D4CE6}"/>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167904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1C09A4-EAA8-4747-9ADA-EEBE481E705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88572A2-F28C-46E3-865A-AFA0F59FB1C4}"/>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7157E32-1083-499D-88F3-02A85761D674}"/>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5" name="Θέση υποσέλιδου 4">
            <a:extLst>
              <a:ext uri="{FF2B5EF4-FFF2-40B4-BE49-F238E27FC236}">
                <a16:creationId xmlns:a16="http://schemas.microsoft.com/office/drawing/2014/main" id="{BD38B123-8FFF-4937-8D1F-72561534A9C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F7C0D7-4009-4B84-A7C5-69550C1EF54E}"/>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190967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A068E56-758E-47FF-8BE4-29E35679AD8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671B5E0-6D6C-4680-8D28-BF8D36273D27}"/>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DD77913-47A1-4D02-B75B-E462E1492E01}"/>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5" name="Θέση υποσέλιδου 4">
            <a:extLst>
              <a:ext uri="{FF2B5EF4-FFF2-40B4-BE49-F238E27FC236}">
                <a16:creationId xmlns:a16="http://schemas.microsoft.com/office/drawing/2014/main" id="{BD65AC77-E821-491D-95DA-7961A4B70C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F269FFA-2C05-4F2A-93C2-3AE3D537AFFB}"/>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197012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AABBA-028D-4759-A415-32E747E7EE4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9B3ACE-065F-4F87-B4CD-1358A0EEFD86}"/>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C0DB17F-2BC3-4890-B4E2-23E9C38B3B85}"/>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5" name="Θέση υποσέλιδου 4">
            <a:extLst>
              <a:ext uri="{FF2B5EF4-FFF2-40B4-BE49-F238E27FC236}">
                <a16:creationId xmlns:a16="http://schemas.microsoft.com/office/drawing/2014/main" id="{F76B9CE4-F765-426E-9A5F-460335A154B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4DD6E36-70A0-4BC4-A651-FADFDCED8478}"/>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157087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EF9733-6CC3-43C8-BBC5-C89056DFC77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AF88994-FC92-444A-8447-E1B85B9D8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B2A8111F-69FF-4622-B000-8B83BA18FCB3}"/>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5" name="Θέση υποσέλιδου 4">
            <a:extLst>
              <a:ext uri="{FF2B5EF4-FFF2-40B4-BE49-F238E27FC236}">
                <a16:creationId xmlns:a16="http://schemas.microsoft.com/office/drawing/2014/main" id="{201E26EB-635E-4537-8740-F7DFB7EC41B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F2974DE-AE2F-41CE-AD58-9871B4DFC8E2}"/>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333894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F4AD91-30EA-4F49-A56F-E1770B9457C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E2CD54B-39DD-43BF-AE40-3CF902F5D508}"/>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DC79A134-B243-49E7-85C1-0AB0D9F59E7D}"/>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B2CF966D-E506-4F3F-A4C8-52EF3AA0E3F7}"/>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6" name="Θέση υποσέλιδου 5">
            <a:extLst>
              <a:ext uri="{FF2B5EF4-FFF2-40B4-BE49-F238E27FC236}">
                <a16:creationId xmlns:a16="http://schemas.microsoft.com/office/drawing/2014/main" id="{343825FC-A5C0-4964-87A2-B84DA0E0BC8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D714ACD-AA9A-4085-9A6F-C777CD00A627}"/>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384941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25D14F-AEFD-47AB-A794-2F30A5EC706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B1DFE75-94DC-43E3-BDE9-180B0B9CE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92ED13D3-BD98-4ABB-8D29-142B41A8BF7B}"/>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E6C183E5-2C52-48E2-B871-A30913078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8796E5E5-AFE5-486B-93BB-F6BBC294849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318D6C08-ADE6-4BD1-8175-E696E75EA0E6}"/>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8" name="Θέση υποσέλιδου 7">
            <a:extLst>
              <a:ext uri="{FF2B5EF4-FFF2-40B4-BE49-F238E27FC236}">
                <a16:creationId xmlns:a16="http://schemas.microsoft.com/office/drawing/2014/main" id="{C7AFBA8C-7EA8-4560-940F-FB9D49E55A0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4E20267-6EA4-4346-8182-1717561E2221}"/>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5856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287C06-3510-4EC6-B83A-8F1399AC1B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9A49D4E-C533-4FCD-A2E9-399E0781F728}"/>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4" name="Θέση υποσέλιδου 3">
            <a:extLst>
              <a:ext uri="{FF2B5EF4-FFF2-40B4-BE49-F238E27FC236}">
                <a16:creationId xmlns:a16="http://schemas.microsoft.com/office/drawing/2014/main" id="{B0636ABF-3248-4328-A433-989B3C031E7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69CE52E-0ED1-411C-A3FB-F40A42D94BB0}"/>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269209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9DFEA78-E59A-413B-9276-CC0DC4B26CB9}"/>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3" name="Θέση υποσέλιδου 2">
            <a:extLst>
              <a:ext uri="{FF2B5EF4-FFF2-40B4-BE49-F238E27FC236}">
                <a16:creationId xmlns:a16="http://schemas.microsoft.com/office/drawing/2014/main" id="{7E6F9750-868C-4143-A2CD-0E65BBA9ABD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03E736C-DDCF-475E-963E-47AD28A7BD8C}"/>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414118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6591FA-6425-42FB-9A9C-DC13C70AFDA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0B5D7C3-1A0D-47CF-AD7E-570AFD6B4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6EB54C7E-A4A2-4657-92C5-897B9CF6B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400B1F4C-ED07-4C69-A0DF-0D392B3593B6}"/>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6" name="Θέση υποσέλιδου 5">
            <a:extLst>
              <a:ext uri="{FF2B5EF4-FFF2-40B4-BE49-F238E27FC236}">
                <a16:creationId xmlns:a16="http://schemas.microsoft.com/office/drawing/2014/main" id="{88BCC200-60D6-4EFD-A63A-56D50E6804D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59B077A-BD80-470B-9D5F-CCBAAB5BC5B2}"/>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357475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EAF88-5A52-452B-94B1-9B0D11F16A9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7325499-BE7D-4AB5-9725-289493C45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3557F4F-8ABC-4DAB-87E3-97CFA4664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0968CAA6-16F5-4E71-8B47-355CBA4D374A}"/>
              </a:ext>
            </a:extLst>
          </p:cNvPr>
          <p:cNvSpPr>
            <a:spLocks noGrp="1"/>
          </p:cNvSpPr>
          <p:nvPr>
            <p:ph type="dt" sz="half" idx="10"/>
          </p:nvPr>
        </p:nvSpPr>
        <p:spPr/>
        <p:txBody>
          <a:bodyPr/>
          <a:lstStyle/>
          <a:p>
            <a:fld id="{E639D512-390F-4F7F-BB4D-03D14A20C01B}" type="datetimeFigureOut">
              <a:rPr lang="el-GR" smtClean="0"/>
              <a:t>2/9/2023</a:t>
            </a:fld>
            <a:endParaRPr lang="el-GR"/>
          </a:p>
        </p:txBody>
      </p:sp>
      <p:sp>
        <p:nvSpPr>
          <p:cNvPr id="6" name="Θέση υποσέλιδου 5">
            <a:extLst>
              <a:ext uri="{FF2B5EF4-FFF2-40B4-BE49-F238E27FC236}">
                <a16:creationId xmlns:a16="http://schemas.microsoft.com/office/drawing/2014/main" id="{726C85DA-D394-4268-A597-BCE4F711A6C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1E6F361-B92B-4D53-ADE9-80F05C3E94FA}"/>
              </a:ext>
            </a:extLst>
          </p:cNvPr>
          <p:cNvSpPr>
            <a:spLocks noGrp="1"/>
          </p:cNvSpPr>
          <p:nvPr>
            <p:ph type="sldNum" sz="quarter" idx="12"/>
          </p:nvPr>
        </p:nvSpPr>
        <p:spPr/>
        <p:txBody>
          <a:bodyPr/>
          <a:lstStyle/>
          <a:p>
            <a:fld id="{1FF9690A-6ACA-40D5-B68B-68AA6B29C13D}" type="slidenum">
              <a:rPr lang="el-GR" smtClean="0"/>
              <a:t>‹#›</a:t>
            </a:fld>
            <a:endParaRPr lang="el-GR"/>
          </a:p>
        </p:txBody>
      </p:sp>
    </p:spTree>
    <p:extLst>
      <p:ext uri="{BB962C8B-B14F-4D97-AF65-F5344CB8AC3E}">
        <p14:creationId xmlns:p14="http://schemas.microsoft.com/office/powerpoint/2010/main" val="206826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20E5D2B-C0F6-4619-91BA-07484C6F4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972341A-E4AE-49A5-82B7-97DC49670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89FE545-D6B2-4B30-B7A4-637A2E6CB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9D512-390F-4F7F-BB4D-03D14A20C01B}" type="datetimeFigureOut">
              <a:rPr lang="el-GR" smtClean="0"/>
              <a:t>2/9/2023</a:t>
            </a:fld>
            <a:endParaRPr lang="el-GR"/>
          </a:p>
        </p:txBody>
      </p:sp>
      <p:sp>
        <p:nvSpPr>
          <p:cNvPr id="5" name="Θέση υποσέλιδου 4">
            <a:extLst>
              <a:ext uri="{FF2B5EF4-FFF2-40B4-BE49-F238E27FC236}">
                <a16:creationId xmlns:a16="http://schemas.microsoft.com/office/drawing/2014/main" id="{6F76A326-F9CB-41C8-9EF8-839B15521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2F4BAF2-59A8-4F22-9F68-93B06AFBC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9690A-6ACA-40D5-B68B-68AA6B29C13D}" type="slidenum">
              <a:rPr lang="el-GR" smtClean="0"/>
              <a:t>‹#›</a:t>
            </a:fld>
            <a:endParaRPr lang="el-GR"/>
          </a:p>
        </p:txBody>
      </p:sp>
    </p:spTree>
    <p:extLst>
      <p:ext uri="{BB962C8B-B14F-4D97-AF65-F5344CB8AC3E}">
        <p14:creationId xmlns:p14="http://schemas.microsoft.com/office/powerpoint/2010/main" val="270346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esco.org/en/inclusion-education" TargetMode="External"/><Relationship Id="rId2" Type="http://schemas.openxmlformats.org/officeDocument/2006/relationships/hyperlink" Target="https://www.unicef.org/education/inclusive-education" TargetMode="External"/><Relationship Id="rId1" Type="http://schemas.openxmlformats.org/officeDocument/2006/relationships/slideLayout" Target="../slideLayouts/slideLayout1.xml"/><Relationship Id="rId6" Type="http://schemas.openxmlformats.org/officeDocument/2006/relationships/hyperlink" Target="https://inactionforabetterworld.com/17-pagkosmioi-stoxoi/" TargetMode="External"/><Relationship Id="rId5" Type="http://schemas.openxmlformats.org/officeDocument/2006/relationships/hyperlink" Target="https://inclusiveeducation.ca/about/what-is-ie/" TargetMode="External"/><Relationship Id="rId4" Type="http://schemas.openxmlformats.org/officeDocument/2006/relationships/hyperlink" Target="https://education-ec-europa-eu.translate.goog/focus-topics/improving-quality/inclusive-education?_x_tr_sl=en&amp;_x_tr_tl=el&amp;_x_tr_hl=el&amp;_x_tr_pto=wap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17887C22-0123-493D-8329-B25DFA070C3B}"/>
              </a:ext>
            </a:extLst>
          </p:cNvPr>
          <p:cNvSpPr/>
          <p:nvPr/>
        </p:nvSpPr>
        <p:spPr>
          <a:xfrm>
            <a:off x="1095154" y="898246"/>
            <a:ext cx="10409274" cy="3046988"/>
          </a:xfrm>
          <a:prstGeom prst="rect">
            <a:avLst/>
          </a:prstGeom>
          <a:solidFill>
            <a:schemeClr val="accent5">
              <a:lumMod val="20000"/>
              <a:lumOff val="80000"/>
            </a:schemeClr>
          </a:solidFill>
          <a:ln>
            <a:noFill/>
          </a:ln>
        </p:spPr>
        <p:txBody>
          <a:bodyPr wrap="square">
            <a:spAutoFit/>
          </a:bodyPr>
          <a:lstStyle/>
          <a:p>
            <a:r>
              <a:rPr lang="el-GR" sz="3200" dirty="0">
                <a:latin typeface="Times New Roman" panose="02020603050405020304" pitchFamily="18" charset="0"/>
                <a:cs typeface="Times New Roman" panose="02020603050405020304" pitchFamily="18" charset="0"/>
              </a:rPr>
              <a:t>Η παρουσίαση δημιουργήθηκε στα πλαίσια της συμμετοχής, </a:t>
            </a:r>
          </a:p>
          <a:p>
            <a:r>
              <a:rPr lang="el-GR" sz="3200" dirty="0">
                <a:latin typeface="Times New Roman" panose="02020603050405020304" pitchFamily="18" charset="0"/>
                <a:cs typeface="Times New Roman" panose="02020603050405020304" pitchFamily="18" charset="0"/>
              </a:rPr>
              <a:t>ομάδας εκπαιδευτικών του </a:t>
            </a:r>
            <a:r>
              <a:rPr lang="el-GR" sz="3200" dirty="0">
                <a:solidFill>
                  <a:srgbClr val="0070C0"/>
                </a:solidFill>
                <a:latin typeface="Times New Roman" panose="02020603050405020304" pitchFamily="18" charset="0"/>
                <a:cs typeface="Times New Roman" panose="02020603050405020304" pitchFamily="18" charset="0"/>
              </a:rPr>
              <a:t>7ου Γυμνασίου Κέρκυρας</a:t>
            </a:r>
            <a:r>
              <a:rPr lang="el-GR" sz="3200" dirty="0">
                <a:latin typeface="Times New Roman" panose="02020603050405020304" pitchFamily="18" charset="0"/>
                <a:cs typeface="Times New Roman" panose="02020603050405020304" pitchFamily="18" charset="0"/>
              </a:rPr>
              <a:t>,</a:t>
            </a:r>
          </a:p>
          <a:p>
            <a:r>
              <a:rPr lang="el-GR" sz="3200" dirty="0">
                <a:latin typeface="Times New Roman" panose="02020603050405020304" pitchFamily="18" charset="0"/>
                <a:cs typeface="Times New Roman" panose="02020603050405020304" pitchFamily="18" charset="0"/>
              </a:rPr>
              <a:t> στο πρόγραμμα επιμόρφωσης </a:t>
            </a:r>
            <a:r>
              <a:rPr lang="en-US" sz="3200" dirty="0">
                <a:solidFill>
                  <a:srgbClr val="0070C0"/>
                </a:solidFill>
                <a:latin typeface="Times New Roman" panose="02020603050405020304" pitchFamily="18" charset="0"/>
                <a:cs typeface="Times New Roman" panose="02020603050405020304" pitchFamily="18" charset="0"/>
              </a:rPr>
              <a:t>Erasmus+, </a:t>
            </a:r>
            <a:endParaRPr lang="el-GR" sz="3200" dirty="0">
              <a:solidFill>
                <a:srgbClr val="0070C0"/>
              </a:solidFill>
              <a:latin typeface="Times New Roman" panose="02020603050405020304" pitchFamily="18" charset="0"/>
              <a:cs typeface="Times New Roman" panose="02020603050405020304" pitchFamily="18" charset="0"/>
            </a:endParaRPr>
          </a:p>
          <a:p>
            <a:r>
              <a:rPr lang="el-GR" sz="3200" dirty="0">
                <a:latin typeface="Times New Roman" panose="02020603050405020304" pitchFamily="18" charset="0"/>
                <a:cs typeface="Times New Roman" panose="02020603050405020304" pitchFamily="18" charset="0"/>
              </a:rPr>
              <a:t>που πραγματοποιήθηκε στην Πράγα</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(7/8/23-11/8/23) </a:t>
            </a:r>
          </a:p>
          <a:p>
            <a:r>
              <a:rPr lang="el-GR" sz="3200" dirty="0">
                <a:latin typeface="Times New Roman" panose="02020603050405020304" pitchFamily="18" charset="0"/>
                <a:cs typeface="Times New Roman" panose="02020603050405020304" pitchFamily="18" charset="0"/>
              </a:rPr>
              <a:t>με θέμα  </a:t>
            </a:r>
            <a:r>
              <a:rPr lang="el-GR" sz="3200" dirty="0">
                <a:solidFill>
                  <a:srgbClr val="0070C0"/>
                </a:solidFill>
                <a:latin typeface="Times New Roman" panose="02020603050405020304" pitchFamily="18" charset="0"/>
                <a:cs typeface="Times New Roman" panose="02020603050405020304" pitchFamily="18" charset="0"/>
              </a:rPr>
              <a:t>« Συμπεριληπτική εκπαίδευση</a:t>
            </a:r>
            <a:r>
              <a:rPr lang="el-GR" sz="3200" b="1" dirty="0">
                <a:solidFill>
                  <a:srgbClr val="0070C0"/>
                </a:solidFill>
                <a:latin typeface="Times New Roman" panose="02020603050405020304" pitchFamily="18" charset="0"/>
                <a:cs typeface="Times New Roman" panose="02020603050405020304" pitchFamily="18" charset="0"/>
              </a:rPr>
              <a:t>»</a:t>
            </a:r>
          </a:p>
          <a:p>
            <a:endParaRPr lang="el-GR" sz="3200" dirty="0">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45007874-40A3-451E-BEB5-8EC447A1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82" y="5732394"/>
            <a:ext cx="1206115" cy="1125606"/>
          </a:xfrm>
          <a:prstGeom prst="rect">
            <a:avLst/>
          </a:prstGeom>
        </p:spPr>
      </p:pic>
      <p:pic>
        <p:nvPicPr>
          <p:cNvPr id="9" name="Εικόνα 8">
            <a:extLst>
              <a:ext uri="{FF2B5EF4-FFF2-40B4-BE49-F238E27FC236}">
                <a16:creationId xmlns:a16="http://schemas.microsoft.com/office/drawing/2014/main" id="{01481ADF-C8C6-438D-AD1B-2CA540014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45" y="5717264"/>
            <a:ext cx="5948912" cy="1125606"/>
          </a:xfrm>
          <a:prstGeom prst="rect">
            <a:avLst/>
          </a:prstGeom>
        </p:spPr>
      </p:pic>
      <p:pic>
        <p:nvPicPr>
          <p:cNvPr id="10" name="Εικόνα 9">
            <a:extLst>
              <a:ext uri="{FF2B5EF4-FFF2-40B4-BE49-F238E27FC236}">
                <a16:creationId xmlns:a16="http://schemas.microsoft.com/office/drawing/2014/main" id="{B82B61F3-5649-4218-B099-3F2170A57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3125" y="5760593"/>
            <a:ext cx="2588339" cy="1045689"/>
          </a:xfrm>
          <a:prstGeom prst="rect">
            <a:avLst/>
          </a:prstGeom>
        </p:spPr>
      </p:pic>
    </p:spTree>
    <p:extLst>
      <p:ext uri="{BB962C8B-B14F-4D97-AF65-F5344CB8AC3E}">
        <p14:creationId xmlns:p14="http://schemas.microsoft.com/office/powerpoint/2010/main" val="314620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56A1CAFB-0CC1-48EC-8D5F-DB3BF8CD7A38}"/>
              </a:ext>
            </a:extLst>
          </p:cNvPr>
          <p:cNvSpPr/>
          <p:nvPr/>
        </p:nvSpPr>
        <p:spPr>
          <a:xfrm>
            <a:off x="0" y="336993"/>
            <a:ext cx="6172136" cy="584775"/>
          </a:xfrm>
          <a:prstGeom prst="rect">
            <a:avLst/>
          </a:prstGeom>
        </p:spPr>
        <p:txBody>
          <a:bodyPr wrap="square">
            <a:spAutoFit/>
          </a:bodyPr>
          <a:lstStyle/>
          <a:p>
            <a:pPr algn="ctr"/>
            <a:r>
              <a:rPr lang="el-GR" sz="3200" b="1" dirty="0">
                <a:solidFill>
                  <a:srgbClr val="0070C0"/>
                </a:solidFill>
                <a:latin typeface="Times New Roman" panose="02020603050405020304" pitchFamily="18" charset="0"/>
                <a:cs typeface="Times New Roman" panose="02020603050405020304" pitchFamily="18" charset="0"/>
              </a:rPr>
              <a:t> Συμπεριληπτική εκπαίδευση</a:t>
            </a:r>
          </a:p>
        </p:txBody>
      </p:sp>
      <p:sp>
        <p:nvSpPr>
          <p:cNvPr id="6" name="Ορθογώνιο: Στρογγύλεμα γωνιών 5">
            <a:extLst>
              <a:ext uri="{FF2B5EF4-FFF2-40B4-BE49-F238E27FC236}">
                <a16:creationId xmlns:a16="http://schemas.microsoft.com/office/drawing/2014/main" id="{C6A5916C-6FBA-4575-93E7-9A85DCE77CE6}"/>
              </a:ext>
            </a:extLst>
          </p:cNvPr>
          <p:cNvSpPr/>
          <p:nvPr/>
        </p:nvSpPr>
        <p:spPr>
          <a:xfrm>
            <a:off x="366050" y="909784"/>
            <a:ext cx="2937220"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latin typeface="Times New Roman" panose="02020603050405020304" pitchFamily="18" charset="0"/>
                <a:cs typeface="Times New Roman" panose="02020603050405020304" pitchFamily="18" charset="0"/>
              </a:rPr>
              <a:t>Προϋποθέσεις </a:t>
            </a:r>
            <a:r>
              <a:rPr lang="en-US" sz="3200" dirty="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928B90E9-4137-42BA-9B9B-F0D15A595289}"/>
              </a:ext>
            </a:extLst>
          </p:cNvPr>
          <p:cNvSpPr/>
          <p:nvPr/>
        </p:nvSpPr>
        <p:spPr>
          <a:xfrm>
            <a:off x="331760" y="1631664"/>
            <a:ext cx="11018230" cy="954107"/>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b="1" dirty="0">
                <a:latin typeface="Times New Roman" panose="02020603050405020304" pitchFamily="18" charset="0"/>
                <a:cs typeface="Times New Roman" panose="02020603050405020304" pitchFamily="18" charset="0"/>
              </a:rPr>
              <a:t>Το πρόγραμμα σπουδών αναδιαμορφώνεται </a:t>
            </a:r>
            <a:r>
              <a:rPr lang="el-GR" sz="2800" dirty="0">
                <a:latin typeface="Times New Roman" panose="02020603050405020304" pitchFamily="18" charset="0"/>
                <a:cs typeface="Times New Roman" panose="02020603050405020304" pitchFamily="18" charset="0"/>
              </a:rPr>
              <a:t>ώστε να ανταποκρίνεται στις διαφορετικές ανάγκες όλων των μαθητών.</a:t>
            </a:r>
            <a:endParaRPr lang="el-GR" sz="2800" b="1" dirty="0">
              <a:latin typeface="Times New Roman" panose="02020603050405020304" pitchFamily="18" charset="0"/>
              <a:cs typeface="Times New Roman" panose="02020603050405020304" pitchFamily="18" charset="0"/>
            </a:endParaRPr>
          </a:p>
        </p:txBody>
      </p:sp>
      <p:sp>
        <p:nvSpPr>
          <p:cNvPr id="9" name="Ορθογώνιο 8">
            <a:extLst>
              <a:ext uri="{FF2B5EF4-FFF2-40B4-BE49-F238E27FC236}">
                <a16:creationId xmlns:a16="http://schemas.microsoft.com/office/drawing/2014/main" id="{50D42F27-7000-497D-B87A-407EC03B7473}"/>
              </a:ext>
            </a:extLst>
          </p:cNvPr>
          <p:cNvSpPr/>
          <p:nvPr/>
        </p:nvSpPr>
        <p:spPr>
          <a:xfrm>
            <a:off x="331760" y="2585771"/>
            <a:ext cx="11018230" cy="1815882"/>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b="1" dirty="0">
                <a:latin typeface="Times New Roman" panose="02020603050405020304" pitchFamily="18" charset="0"/>
                <a:cs typeface="Times New Roman" panose="02020603050405020304" pitchFamily="18" charset="0"/>
              </a:rPr>
              <a:t>Βελτίωση υλικοτεχνικής υποδομής </a:t>
            </a:r>
            <a:r>
              <a:rPr lang="el-GR" sz="2800" dirty="0">
                <a:latin typeface="Times New Roman" panose="02020603050405020304" pitchFamily="18" charset="0"/>
                <a:cs typeface="Times New Roman" panose="02020603050405020304" pitchFamily="18" charset="0"/>
              </a:rPr>
              <a:t>Οι υποδομές του σχολείου πρέπει να επιτρέπουν την πρόσβαση   σε όλους τους μαθητές. Ο εξοπλισμός των τάξεων πρέπει να συμβάλει στην παροχή ποιοτικής εκπαίδευσης σε κάθε μαθητή</a:t>
            </a:r>
            <a:endParaRPr lang="el-GR" sz="2800" b="1" dirty="0">
              <a:latin typeface="Times New Roman" panose="02020603050405020304" pitchFamily="18" charset="0"/>
              <a:cs typeface="Times New Roman" panose="02020603050405020304" pitchFamily="18" charset="0"/>
            </a:endParaRPr>
          </a:p>
        </p:txBody>
      </p:sp>
      <p:pic>
        <p:nvPicPr>
          <p:cNvPr id="8" name="Picture 4" descr="Inclusive education">
            <a:extLst>
              <a:ext uri="{FF2B5EF4-FFF2-40B4-BE49-F238E27FC236}">
                <a16:creationId xmlns:a16="http://schemas.microsoft.com/office/drawing/2014/main" id="{94CFAD56-3267-4BB5-9A44-09C33240A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270" y="4469358"/>
            <a:ext cx="4373437" cy="230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Ευθύγραμμο βέλος σύνδεσης 7">
            <a:extLst>
              <a:ext uri="{FF2B5EF4-FFF2-40B4-BE49-F238E27FC236}">
                <a16:creationId xmlns:a16="http://schemas.microsoft.com/office/drawing/2014/main" id="{7897A060-8E6B-41C4-AA8A-9F007D5D11BE}"/>
              </a:ext>
            </a:extLst>
          </p:cNvPr>
          <p:cNvCxnSpPr>
            <a:cxnSpLocks/>
          </p:cNvCxnSpPr>
          <p:nvPr/>
        </p:nvCxnSpPr>
        <p:spPr>
          <a:xfrm>
            <a:off x="4466389" y="1221353"/>
            <a:ext cx="1751531" cy="0"/>
          </a:xfrm>
          <a:prstGeom prst="straightConnector1">
            <a:avLst/>
          </a:prstGeom>
          <a:ln w="85725">
            <a:solidFill>
              <a:srgbClr val="FB0D35"/>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Ορθογώνιο 9">
            <a:extLst>
              <a:ext uri="{FF2B5EF4-FFF2-40B4-BE49-F238E27FC236}">
                <a16:creationId xmlns:a16="http://schemas.microsoft.com/office/drawing/2014/main" id="{3C3FD963-A2EA-4E31-AAEB-A0ECF25D39D4}"/>
              </a:ext>
            </a:extLst>
          </p:cNvPr>
          <p:cNvSpPr/>
          <p:nvPr/>
        </p:nvSpPr>
        <p:spPr>
          <a:xfrm>
            <a:off x="542130" y="2113825"/>
            <a:ext cx="11351579" cy="1384995"/>
          </a:xfrm>
          <a:prstGeom prst="rect">
            <a:avLst/>
          </a:prstGeom>
          <a:solidFill>
            <a:schemeClr val="accent5">
              <a:lumMod val="20000"/>
              <a:lumOff val="80000"/>
            </a:schemeClr>
          </a:solidFill>
          <a:ln>
            <a:noFill/>
          </a:ln>
        </p:spPr>
        <p:txBody>
          <a:bodyPr wrap="square">
            <a:spAutoFit/>
          </a:bodyPr>
          <a:lstStyle/>
          <a:p>
            <a:r>
              <a:rPr lang="el-GR" sz="2800" dirty="0">
                <a:latin typeface="Times New Roman" panose="02020603050405020304" pitchFamily="18" charset="0"/>
                <a:cs typeface="Times New Roman" panose="02020603050405020304" pitchFamily="18" charset="0"/>
              </a:rPr>
              <a:t>Σήμερα γίνεται προσπάθεια μετάβασης των  εκπαιδευτικών συστημάτων  από την λογική της </a:t>
            </a:r>
            <a:r>
              <a:rPr lang="el-GR" sz="2800" b="1" dirty="0">
                <a:latin typeface="Times New Roman" panose="02020603050405020304" pitchFamily="18" charset="0"/>
                <a:cs typeface="Times New Roman" panose="02020603050405020304" pitchFamily="18" charset="0"/>
              </a:rPr>
              <a:t>ένταξης(ενσωμάτωσης) </a:t>
            </a:r>
            <a:r>
              <a:rPr lang="el-GR" sz="2800" dirty="0">
                <a:latin typeface="Times New Roman" panose="02020603050405020304" pitchFamily="18" charset="0"/>
                <a:cs typeface="Times New Roman" panose="02020603050405020304" pitchFamily="18" charset="0"/>
              </a:rPr>
              <a:t>στην φιλοσοφία της </a:t>
            </a:r>
            <a:r>
              <a:rPr lang="el-GR" sz="2800" b="1" dirty="0">
                <a:latin typeface="Times New Roman" panose="02020603050405020304" pitchFamily="18" charset="0"/>
                <a:cs typeface="Times New Roman" panose="02020603050405020304" pitchFamily="18" charset="0"/>
              </a:rPr>
              <a:t>συμπερίληψης</a:t>
            </a:r>
            <a:r>
              <a:rPr lang="el-GR" sz="2800" dirty="0">
                <a:latin typeface="Times New Roman" panose="02020603050405020304" pitchFamily="18" charset="0"/>
                <a:cs typeface="Times New Roman" panose="02020603050405020304" pitchFamily="18" charset="0"/>
              </a:rPr>
              <a:t> ώστε να ανταποκρίνονται στις διαφορετικές ανάγκες όλων των μαθητών.</a:t>
            </a:r>
          </a:p>
        </p:txBody>
      </p:sp>
      <p:sp>
        <p:nvSpPr>
          <p:cNvPr id="11" name="Ορθογώνιο 10">
            <a:extLst>
              <a:ext uri="{FF2B5EF4-FFF2-40B4-BE49-F238E27FC236}">
                <a16:creationId xmlns:a16="http://schemas.microsoft.com/office/drawing/2014/main" id="{402DC1C1-0BC1-4F61-BDD6-734C0F60D84A}"/>
              </a:ext>
            </a:extLst>
          </p:cNvPr>
          <p:cNvSpPr/>
          <p:nvPr/>
        </p:nvSpPr>
        <p:spPr>
          <a:xfrm>
            <a:off x="6696290" y="649941"/>
            <a:ext cx="3085663" cy="1200329"/>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Συμπερίληψη</a:t>
            </a:r>
          </a:p>
          <a:p>
            <a:r>
              <a:rPr lang="el-GR" sz="3600" b="1"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Inclusion)</a:t>
            </a:r>
            <a:endParaRPr lang="el-GR" sz="3600" dirty="0">
              <a:solidFill>
                <a:srgbClr val="0070C0"/>
              </a:solidFill>
            </a:endParaRPr>
          </a:p>
        </p:txBody>
      </p:sp>
      <p:sp>
        <p:nvSpPr>
          <p:cNvPr id="12" name="Ορθογώνιο 11">
            <a:extLst>
              <a:ext uri="{FF2B5EF4-FFF2-40B4-BE49-F238E27FC236}">
                <a16:creationId xmlns:a16="http://schemas.microsoft.com/office/drawing/2014/main" id="{4764AEB1-BFC9-4FEB-BF27-FB008F34290C}"/>
              </a:ext>
            </a:extLst>
          </p:cNvPr>
          <p:cNvSpPr/>
          <p:nvPr/>
        </p:nvSpPr>
        <p:spPr>
          <a:xfrm>
            <a:off x="1488690" y="649941"/>
            <a:ext cx="3085663" cy="1200329"/>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Ένταξη</a:t>
            </a:r>
          </a:p>
          <a:p>
            <a:r>
              <a:rPr lang="el-GR" sz="3600" b="1" dirty="0">
                <a:solidFill>
                  <a:srgbClr val="0070C0"/>
                </a:solidFill>
                <a:latin typeface="Times New Roman" panose="02020603050405020304" pitchFamily="18" charset="0"/>
                <a:cs typeface="Times New Roman" panose="02020603050405020304" pitchFamily="18" charset="0"/>
              </a:rPr>
              <a:t>(</a:t>
            </a:r>
            <a:r>
              <a:rPr lang="en-US" sz="3600" b="1" dirty="0">
                <a:solidFill>
                  <a:srgbClr val="0070C0"/>
                </a:solidFill>
                <a:latin typeface="Times New Roman" panose="02020603050405020304" pitchFamily="18" charset="0"/>
                <a:cs typeface="Times New Roman" panose="02020603050405020304" pitchFamily="18" charset="0"/>
              </a:rPr>
              <a:t>Integration)</a:t>
            </a:r>
            <a:endParaRPr lang="el-GR" sz="3600" dirty="0">
              <a:solidFill>
                <a:srgbClr val="0070C0"/>
              </a:solidFill>
            </a:endParaRPr>
          </a:p>
        </p:txBody>
      </p:sp>
      <p:pic>
        <p:nvPicPr>
          <p:cNvPr id="7" name="Εικόνα 6">
            <a:extLst>
              <a:ext uri="{FF2B5EF4-FFF2-40B4-BE49-F238E27FC236}">
                <a16:creationId xmlns:a16="http://schemas.microsoft.com/office/drawing/2014/main" id="{4B6B8E3F-CB7E-4FDC-A97C-0F5A5CBFAE8D}"/>
              </a:ext>
            </a:extLst>
          </p:cNvPr>
          <p:cNvPicPr>
            <a:picLocks noChangeAspect="1"/>
          </p:cNvPicPr>
          <p:nvPr/>
        </p:nvPicPr>
        <p:blipFill>
          <a:blip r:embed="rId2"/>
          <a:stretch>
            <a:fillRect/>
          </a:stretch>
        </p:blipFill>
        <p:spPr>
          <a:xfrm>
            <a:off x="3880266" y="3636335"/>
            <a:ext cx="3419921" cy="3221665"/>
          </a:xfrm>
          <a:prstGeom prst="rect">
            <a:avLst/>
          </a:prstGeom>
        </p:spPr>
      </p:pic>
    </p:spTree>
    <p:extLst>
      <p:ext uri="{BB962C8B-B14F-4D97-AF65-F5344CB8AC3E}">
        <p14:creationId xmlns:p14="http://schemas.microsoft.com/office/powerpoint/2010/main" val="37652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ΑΠΟΚΛΕΙΣΜΟΣ&#10;Ο αποκλεισμός συμβαίνει όταν&#10;οι μαθητές εμποδίζονται&#10;άμεσα ή έμμεσα από ή&#10;απαγορεύεται η πρόσβαση στην εκπαίδευση&#10;με οποιαδήποτε μορφή.&#10;ΔΙΑΧΩΡΙΣΜΟΣ&#10;Ο διαχωρισμός συμβαίνει όταν η εκπαίδευση των&#10;μαθητών με αναπηρία παρέχεται σε ξεχωριστά&#10;περιβάλλοντα που έχουν σχεδιαστεί ή&#10;χρησιμοποιούνται για να ανταποκρίνονται σε&#10;συγκεκριμένες ή διάφορες αναπηρίες, απομονωμένα&#10;από μαθητές χωρίς αναπηρία.&#10;ΕΝΣΩΜΑΤΩΣΗ&#10;Η ένταξη είναι μια διαδικασία τοποθέτησης&#10;ατόμων με αναπηρία σε υπάρχοντα&#10;γενικά εκπαιδευτικά ιδρύματα, εφόσον&#10;τα πρώτα μπορούν να προσαρμοστούν&#10;στις τυποποιημένες απαιτήσεις&#10;τέτοιων ιδρυμάτων.&#10;Η ένταξη περιλαμβάνει μια διαδικασία συστημικής μεταρρύθμισης που ενσωματώνει&#10;αλλαγές και τροποποιήσεις στο περιεχόμενο, τις μεθόδους διδασκαλίας, τις προσεγγίσεις, τις δομές και&#10;τις στρατηγικές στην εκπαίδευση για να ξεπεραστούν τα εμπόδια με ένα όραμα που εξυπηρετεί να&#10;παρέχει σε όλους τους μαθητές της σχετικής ηλικίας μια δίκαιη και συμμετοχική μαθησιακή εμπειρία&#10;και περιβάλλον που ανταποκρίνεται καλύτερα στις απαιτήσεις και τις προτιμήσεις τους.&#10;ΣΥΜΠΕΡΙΛΗΨΗ&#10;Η τοποθέτηση των μαθητών με αναπηρίες σε κανονικές τάξεις χωρίς συνοδευτικές&#10;δομικές αλλαγές, για παράδειγμα, στην οργάνωση, το πρόγραμμα σπουδών και&#10;τις στρατηγικές διδασκαλίας και μάθησης, δεν συνιστά ένταξη. Επιπλέον, η ένταξη&#10;δεν εγγυάται αυτόματα τη μετάβαση από τον διαχωρισμό στην ένταξη.">
            <a:extLst>
              <a:ext uri="{FF2B5EF4-FFF2-40B4-BE49-F238E27FC236}">
                <a16:creationId xmlns:a16="http://schemas.microsoft.com/office/drawing/2014/main" id="{498F1EB7-4E57-4AA2-BD54-9BDF235447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6" descr="ΑΠΟΚΛΕΙΣΜΟΣ&#10;Ο αποκλεισμός συμβαίνει όταν&#10;οι μαθητές εμποδίζονται&#10;άμεσα ή έμμεσα από ή&#10;απαγορεύεται η πρόσβαση στην εκπαίδευση&#10;με οποιαδήποτε μορφή.&#10;ΔΙΑΧΩΡΙΣΜΟΣ&#10;Ο διαχωρισμός συμβαίνει όταν η εκπαίδευση των&#10;μαθητών με αναπηρία παρέχεται σε ξεχωριστά&#10;περιβάλλοντα που έχουν σχεδιαστεί ή&#10;χρησιμοποιούνται για να ανταποκρίνονται σε&#10;συγκεκριμένες ή διάφορες αναπηρίες, απομονωμένα&#10;από μαθητές χωρίς αναπηρία.&#10;ΕΝΣΩΜΑΤΩΣΗ&#10;Η ένταξη είναι μια διαδικασία τοποθέτησης&#10;ατόμων με αναπηρία σε υπάρχοντα&#10;γενικά εκπαιδευτικά ιδρύματα, εφόσον&#10;τα πρώτα μπορούν να προσαρμοστούν&#10;στις τυποποιημένες απαιτήσεις&#10;τέτοιων ιδρυμάτων.&#10;Η ένταξη περιλαμβάνει μια διαδικασία συστημικής μεταρρύθμισης που ενσωματώνει&#10;αλλαγές και τροποποιήσεις στο περιεχόμενο, τις μεθόδους διδασκαλίας, τις προσεγγίσεις, τις δομές και&#10;τις στρατηγικές στην εκπαίδευση για να ξεπεραστούν τα εμπόδια με ένα όραμα που εξυπηρετεί να&#10;παρέχει σε όλους τους μαθητές της σχετικής ηλικίας μια δίκαιη και συμμετοχική μαθησιακή εμπειρία&#10;και περιβάλλον που ανταποκρίνεται καλύτερα στις απαιτήσεις και τις προτιμήσεις τους.&#10;ΣΥΜΠΕΡΙΛΗΨΗ&#10;Η τοποθέτηση των μαθητών με αναπηρίες σε κανονικές τάξεις χωρίς συνοδευτικές&#10;δομικές αλλαγές, για παράδειγμα, στην οργάνωση, το πρόγραμμα σπουδών και&#10;τις στρατηγικές διδασκαλίας και μάθησης, δεν συνιστά ένταξη. Επιπλέον, η ένταξη&#10;δεν εγγυάται αυτόματα τη μετάβαση από τον διαχωρισμό στην ένταξη.">
            <a:extLst>
              <a:ext uri="{FF2B5EF4-FFF2-40B4-BE49-F238E27FC236}">
                <a16:creationId xmlns:a16="http://schemas.microsoft.com/office/drawing/2014/main" id="{EEEF82A9-7448-40AF-B020-793AE53BC55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Text Box 4">
            <a:extLst>
              <a:ext uri="{FF2B5EF4-FFF2-40B4-BE49-F238E27FC236}">
                <a16:creationId xmlns:a16="http://schemas.microsoft.com/office/drawing/2014/main" id="{FB8847AC-7896-47F3-B120-481A2F6F105B}"/>
              </a:ext>
            </a:extLst>
          </p:cNvPr>
          <p:cNvSpPr txBox="1">
            <a:spLocks noChangeArrowheads="1"/>
          </p:cNvSpPr>
          <p:nvPr/>
        </p:nvSpPr>
        <p:spPr bwMode="auto">
          <a:xfrm>
            <a:off x="212652" y="2953536"/>
            <a:ext cx="11121200" cy="1255728"/>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sz="2800" dirty="0"/>
              <a:t> </a:t>
            </a:r>
            <a:r>
              <a:rPr lang="el-GR" sz="2800" dirty="0">
                <a:latin typeface="Times New Roman" panose="02020603050405020304" pitchFamily="18" charset="0"/>
                <a:cs typeface="Times New Roman" panose="02020603050405020304" pitchFamily="18" charset="0"/>
              </a:rPr>
              <a:t>Οι μαθητές  υποστηρίζονται, με σκοπό να ενσωματωθούν στο  τμήμα γενικής εκπαίδευσης και να παρακολουθήσουν το εκπαιδευτικό  πρόγραμμα της  τάξης τους.</a:t>
            </a:r>
            <a:r>
              <a:rPr lang="el-GR" sz="2800" b="1" dirty="0">
                <a:solidFill>
                  <a:srgbClr val="0070C0"/>
                </a:solidFill>
                <a:latin typeface="Times New Roman" panose="02020603050405020304" pitchFamily="18" charset="0"/>
                <a:cs typeface="Times New Roman" panose="02020603050405020304" pitchFamily="18" charset="0"/>
              </a:rPr>
              <a:t>     </a:t>
            </a:r>
            <a:endParaRPr lang="el-GR" sz="2800" dirty="0">
              <a:solidFill>
                <a:srgbClr val="0070C0"/>
              </a:solidFill>
              <a:latin typeface="Times New Roman" panose="02020603050405020304" pitchFamily="18" charset="0"/>
              <a:cs typeface="Times New Roman" panose="02020603050405020304" pitchFamily="18" charset="0"/>
            </a:endParaRPr>
          </a:p>
        </p:txBody>
      </p:sp>
      <p:sp>
        <p:nvSpPr>
          <p:cNvPr id="8" name="Ορθογώνιο 7">
            <a:extLst>
              <a:ext uri="{FF2B5EF4-FFF2-40B4-BE49-F238E27FC236}">
                <a16:creationId xmlns:a16="http://schemas.microsoft.com/office/drawing/2014/main" id="{9F6F5A5F-F5BA-49AE-8F01-D0CEC29A39BC}"/>
              </a:ext>
            </a:extLst>
          </p:cNvPr>
          <p:cNvSpPr/>
          <p:nvPr/>
        </p:nvSpPr>
        <p:spPr>
          <a:xfrm>
            <a:off x="2687589" y="411301"/>
            <a:ext cx="3085663" cy="1200329"/>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Ένταξη</a:t>
            </a:r>
          </a:p>
          <a:p>
            <a:r>
              <a:rPr lang="el-GR" sz="3600" b="1" dirty="0">
                <a:solidFill>
                  <a:srgbClr val="0070C0"/>
                </a:solidFill>
                <a:latin typeface="Times New Roman" panose="02020603050405020304" pitchFamily="18" charset="0"/>
                <a:cs typeface="Times New Roman" panose="02020603050405020304" pitchFamily="18" charset="0"/>
              </a:rPr>
              <a:t>(</a:t>
            </a:r>
            <a:r>
              <a:rPr lang="en-US" sz="3600" b="1" dirty="0">
                <a:solidFill>
                  <a:srgbClr val="0070C0"/>
                </a:solidFill>
                <a:latin typeface="Times New Roman" panose="02020603050405020304" pitchFamily="18" charset="0"/>
                <a:cs typeface="Times New Roman" panose="02020603050405020304" pitchFamily="18" charset="0"/>
              </a:rPr>
              <a:t>Integration)</a:t>
            </a:r>
            <a:endParaRPr lang="el-GR" sz="3600" dirty="0">
              <a:solidFill>
                <a:srgbClr val="0070C0"/>
              </a:solidFill>
            </a:endParaRPr>
          </a:p>
        </p:txBody>
      </p:sp>
      <p:sp>
        <p:nvSpPr>
          <p:cNvPr id="9" name="Text Box 4">
            <a:extLst>
              <a:ext uri="{FF2B5EF4-FFF2-40B4-BE49-F238E27FC236}">
                <a16:creationId xmlns:a16="http://schemas.microsoft.com/office/drawing/2014/main" id="{94222AAC-D914-4469-BC1C-E7E6712268CC}"/>
              </a:ext>
            </a:extLst>
          </p:cNvPr>
          <p:cNvSpPr txBox="1">
            <a:spLocks noChangeArrowheads="1"/>
          </p:cNvSpPr>
          <p:nvPr/>
        </p:nvSpPr>
        <p:spPr bwMode="auto">
          <a:xfrm>
            <a:off x="212652" y="4340398"/>
            <a:ext cx="11121200" cy="1428083"/>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sz="2800" dirty="0">
                <a:latin typeface="Times New Roman" panose="02020603050405020304" pitchFamily="18" charset="0"/>
                <a:cs typeface="Times New Roman" panose="02020603050405020304" pitchFamily="18" charset="0"/>
              </a:rPr>
              <a:t>     </a:t>
            </a:r>
            <a:r>
              <a:rPr lang="el-GR" sz="2800" dirty="0">
                <a:solidFill>
                  <a:srgbClr val="FB0D35"/>
                </a:solidFill>
                <a:latin typeface="Times New Roman" panose="02020603050405020304" pitchFamily="18" charset="0"/>
                <a:cs typeface="Times New Roman" panose="02020603050405020304" pitchFamily="18" charset="0"/>
              </a:rPr>
              <a:t>παράδειγμα: </a:t>
            </a:r>
          </a:p>
          <a:p>
            <a:pPr>
              <a:lnSpc>
                <a:spcPct val="90000"/>
              </a:lnSpc>
              <a:buNone/>
            </a:pPr>
            <a:r>
              <a:rPr lang="el-GR" sz="2800" dirty="0">
                <a:latin typeface="Times New Roman" panose="02020603050405020304" pitchFamily="18" charset="0"/>
                <a:cs typeface="Times New Roman" panose="02020603050405020304" pitchFamily="18" charset="0"/>
              </a:rPr>
              <a:t> Μαθητές με αναπηρία ή ειδικές εκπαιδευτικές  ανάγκες δέχονται στήριξη :</a:t>
            </a:r>
          </a:p>
          <a:p>
            <a:pPr marL="457200" indent="-457200">
              <a:lnSpc>
                <a:spcPct val="90000"/>
              </a:lnSpc>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 από εκπαιδευτικό ειδικής αγωγής </a:t>
            </a:r>
            <a:r>
              <a:rPr lang="el-GR" sz="2800" dirty="0">
                <a:solidFill>
                  <a:srgbClr val="FB0D35"/>
                </a:solidFill>
                <a:latin typeface="Times New Roman" panose="02020603050405020304" pitchFamily="18" charset="0"/>
                <a:cs typeface="Times New Roman" panose="02020603050405020304" pitchFamily="18" charset="0"/>
              </a:rPr>
              <a:t>(παράλληλη στήριξη)</a:t>
            </a:r>
            <a:endParaRPr lang="el-GR" altLang="el-GR" sz="2800" dirty="0">
              <a:solidFill>
                <a:srgbClr val="FB0D35"/>
              </a:solidFill>
            </a:endParaRPr>
          </a:p>
        </p:txBody>
      </p:sp>
      <p:sp>
        <p:nvSpPr>
          <p:cNvPr id="12" name="Text Box 4">
            <a:extLst>
              <a:ext uri="{FF2B5EF4-FFF2-40B4-BE49-F238E27FC236}">
                <a16:creationId xmlns:a16="http://schemas.microsoft.com/office/drawing/2014/main" id="{50BE3534-6E91-440C-9070-6FD02FE590C6}"/>
              </a:ext>
            </a:extLst>
          </p:cNvPr>
          <p:cNvSpPr txBox="1">
            <a:spLocks noChangeArrowheads="1"/>
          </p:cNvSpPr>
          <p:nvPr/>
        </p:nvSpPr>
        <p:spPr bwMode="auto">
          <a:xfrm>
            <a:off x="212652" y="5789747"/>
            <a:ext cx="11121200" cy="954107"/>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b="1"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σε διαφορετικά τμήματα στα οποία φοιτούν κάποιες ώρες την εβδομάδα</a:t>
            </a:r>
          </a:p>
          <a:p>
            <a:pPr>
              <a:lnSpc>
                <a:spcPct val="90000"/>
              </a:lnSpc>
              <a:buNone/>
            </a:pPr>
            <a:r>
              <a:rPr lang="el-GR" sz="2800" dirty="0">
                <a:latin typeface="Times New Roman" panose="02020603050405020304" pitchFamily="18" charset="0"/>
                <a:cs typeface="Times New Roman" panose="02020603050405020304" pitchFamily="18" charset="0"/>
              </a:rPr>
              <a:t>     </a:t>
            </a:r>
            <a:r>
              <a:rPr lang="el-GR" sz="2800" dirty="0">
                <a:solidFill>
                  <a:srgbClr val="FB0D35"/>
                </a:solidFill>
                <a:latin typeface="Times New Roman" panose="02020603050405020304" pitchFamily="18" charset="0"/>
                <a:cs typeface="Times New Roman" panose="02020603050405020304" pitchFamily="18" charset="0"/>
              </a:rPr>
              <a:t>(τμήματα ένταξης).</a:t>
            </a:r>
            <a:endParaRPr lang="el-GR" altLang="el-GR" sz="2800" dirty="0">
              <a:solidFill>
                <a:srgbClr val="FB0D35"/>
              </a:solidFill>
            </a:endParaRPr>
          </a:p>
        </p:txBody>
      </p:sp>
      <p:sp>
        <p:nvSpPr>
          <p:cNvPr id="13" name="Ορθογώνιο: Στρογγύλεμα γωνιών 12">
            <a:extLst>
              <a:ext uri="{FF2B5EF4-FFF2-40B4-BE49-F238E27FC236}">
                <a16:creationId xmlns:a16="http://schemas.microsoft.com/office/drawing/2014/main" id="{3B50ADD7-D35C-4161-A702-2402C54DF34C}"/>
              </a:ext>
            </a:extLst>
          </p:cNvPr>
          <p:cNvSpPr/>
          <p:nvPr/>
        </p:nvSpPr>
        <p:spPr>
          <a:xfrm>
            <a:off x="0" y="1921643"/>
            <a:ext cx="3030278"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latin typeface="Times New Roman" panose="02020603050405020304" pitchFamily="18" charset="0"/>
                <a:cs typeface="Times New Roman" panose="02020603050405020304" pitchFamily="18" charset="0"/>
              </a:rPr>
              <a:t>Σημαίνει ότι ..</a:t>
            </a:r>
            <a:r>
              <a:rPr lang="en-US" sz="3200" dirty="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pic>
        <p:nvPicPr>
          <p:cNvPr id="2" name="Εικόνα 1">
            <a:extLst>
              <a:ext uri="{FF2B5EF4-FFF2-40B4-BE49-F238E27FC236}">
                <a16:creationId xmlns:a16="http://schemas.microsoft.com/office/drawing/2014/main" id="{730F615C-BD1F-40E5-A479-66018E100838}"/>
              </a:ext>
            </a:extLst>
          </p:cNvPr>
          <p:cNvPicPr>
            <a:picLocks noChangeAspect="1"/>
          </p:cNvPicPr>
          <p:nvPr/>
        </p:nvPicPr>
        <p:blipFill>
          <a:blip r:embed="rId2"/>
          <a:stretch>
            <a:fillRect/>
          </a:stretch>
        </p:blipFill>
        <p:spPr>
          <a:xfrm>
            <a:off x="6505242" y="691290"/>
            <a:ext cx="3957195" cy="2196679"/>
          </a:xfrm>
          <a:prstGeom prst="rect">
            <a:avLst/>
          </a:prstGeom>
        </p:spPr>
      </p:pic>
    </p:spTree>
    <p:extLst>
      <p:ext uri="{BB962C8B-B14F-4D97-AF65-F5344CB8AC3E}">
        <p14:creationId xmlns:p14="http://schemas.microsoft.com/office/powerpoint/2010/main" val="7823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1424B77C-54CC-4AA7-A3EE-4344DD208C19}"/>
              </a:ext>
            </a:extLst>
          </p:cNvPr>
          <p:cNvSpPr/>
          <p:nvPr/>
        </p:nvSpPr>
        <p:spPr>
          <a:xfrm>
            <a:off x="1013202" y="259797"/>
            <a:ext cx="4448814" cy="646331"/>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Ένταξη(</a:t>
            </a:r>
            <a:r>
              <a:rPr lang="en-US" sz="3600" b="1" dirty="0">
                <a:solidFill>
                  <a:srgbClr val="0070C0"/>
                </a:solidFill>
                <a:latin typeface="Times New Roman" panose="02020603050405020304" pitchFamily="18" charset="0"/>
                <a:cs typeface="Times New Roman" panose="02020603050405020304" pitchFamily="18" charset="0"/>
              </a:rPr>
              <a:t>Integration)</a:t>
            </a:r>
            <a:endParaRPr lang="el-GR" sz="3600" dirty="0">
              <a:solidFill>
                <a:srgbClr val="0070C0"/>
              </a:solidFill>
            </a:endParaRPr>
          </a:p>
        </p:txBody>
      </p:sp>
      <p:sp>
        <p:nvSpPr>
          <p:cNvPr id="5" name="Ορθογώνιο 4">
            <a:extLst>
              <a:ext uri="{FF2B5EF4-FFF2-40B4-BE49-F238E27FC236}">
                <a16:creationId xmlns:a16="http://schemas.microsoft.com/office/drawing/2014/main" id="{C8D10E07-23AB-4464-9213-5DAB8A21C80E}"/>
              </a:ext>
            </a:extLst>
          </p:cNvPr>
          <p:cNvSpPr/>
          <p:nvPr/>
        </p:nvSpPr>
        <p:spPr>
          <a:xfrm>
            <a:off x="6547104" y="259797"/>
            <a:ext cx="5437632" cy="646331"/>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Συμπερίληψη (</a:t>
            </a:r>
            <a:r>
              <a:rPr lang="en-US" sz="3600" b="1" dirty="0">
                <a:solidFill>
                  <a:srgbClr val="0070C0"/>
                </a:solidFill>
                <a:latin typeface="Times New Roman" panose="02020603050405020304" pitchFamily="18" charset="0"/>
                <a:cs typeface="Times New Roman" panose="02020603050405020304" pitchFamily="18" charset="0"/>
              </a:rPr>
              <a:t>Inclusion)</a:t>
            </a:r>
            <a:endParaRPr lang="el-GR" sz="3600" dirty="0">
              <a:solidFill>
                <a:srgbClr val="0070C0"/>
              </a:solidFill>
            </a:endParaRPr>
          </a:p>
        </p:txBody>
      </p:sp>
      <p:sp>
        <p:nvSpPr>
          <p:cNvPr id="2" name="Διάφορο 1">
            <a:extLst>
              <a:ext uri="{FF2B5EF4-FFF2-40B4-BE49-F238E27FC236}">
                <a16:creationId xmlns:a16="http://schemas.microsoft.com/office/drawing/2014/main" id="{83A9F7BF-8281-4502-A5F2-B1F875DAE321}"/>
              </a:ext>
            </a:extLst>
          </p:cNvPr>
          <p:cNvSpPr/>
          <p:nvPr/>
        </p:nvSpPr>
        <p:spPr>
          <a:xfrm>
            <a:off x="5375644" y="259797"/>
            <a:ext cx="1057160" cy="646331"/>
          </a:xfrm>
          <a:prstGeom prst="mathNotEqual">
            <a:avLst/>
          </a:prstGeom>
          <a:solidFill>
            <a:srgbClr val="FB0D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Text Box 4">
            <a:extLst>
              <a:ext uri="{FF2B5EF4-FFF2-40B4-BE49-F238E27FC236}">
                <a16:creationId xmlns:a16="http://schemas.microsoft.com/office/drawing/2014/main" id="{9A5C6156-ED49-4F17-8D31-27DEBB74D6CB}"/>
              </a:ext>
            </a:extLst>
          </p:cNvPr>
          <p:cNvSpPr txBox="1">
            <a:spLocks noChangeArrowheads="1"/>
          </p:cNvSpPr>
          <p:nvPr/>
        </p:nvSpPr>
        <p:spPr bwMode="auto">
          <a:xfrm>
            <a:off x="169354" y="1206465"/>
            <a:ext cx="5579936" cy="2474524"/>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dirty="0">
                <a:solidFill>
                  <a:srgbClr val="FF0000"/>
                </a:solidFill>
              </a:rPr>
              <a:t> </a:t>
            </a:r>
            <a:r>
              <a:rPr lang="el-GR" sz="2800" dirty="0">
                <a:solidFill>
                  <a:srgbClr val="FF0000"/>
                </a:solidFill>
                <a:latin typeface="Times New Roman" panose="02020603050405020304" pitchFamily="18" charset="0"/>
                <a:cs typeface="Times New Roman" panose="02020603050405020304" pitchFamily="18" charset="0"/>
              </a:rPr>
              <a:t>Ο μαθητής  αλλάζει </a:t>
            </a:r>
            <a:r>
              <a:rPr lang="el-GR" sz="2800" dirty="0">
                <a:latin typeface="Times New Roman" panose="02020603050405020304" pitchFamily="18" charset="0"/>
                <a:cs typeface="Times New Roman" panose="02020603050405020304" pitchFamily="18" charset="0"/>
              </a:rPr>
              <a:t>ώστε να προσαρμοστεί(ενσωματωθεί) στο εκπαιδευτικό σύστημα</a:t>
            </a:r>
          </a:p>
          <a:p>
            <a:pPr marL="457200" indent="-457200">
              <a:lnSpc>
                <a:spcPct val="90000"/>
              </a:lnSpc>
              <a:buFont typeface="Wingdings" panose="05000000000000000000" pitchFamily="2" charset="2"/>
              <a:buChar char="Ø"/>
            </a:pPr>
            <a:endParaRPr lang="el-GR" sz="800" dirty="0">
              <a:latin typeface="Times New Roman" panose="02020603050405020304" pitchFamily="18" charset="0"/>
              <a:cs typeface="Times New Roman" panose="02020603050405020304" pitchFamily="18" charset="0"/>
            </a:endParaRPr>
          </a:p>
          <a:p>
            <a:pPr>
              <a:lnSpc>
                <a:spcPct val="90000"/>
              </a:lnSpc>
              <a:buNone/>
            </a:pPr>
            <a:r>
              <a:rPr lang="el-GR" sz="2800" dirty="0">
                <a:latin typeface="Times New Roman" panose="02020603050405020304" pitchFamily="18" charset="0"/>
                <a:cs typeface="Times New Roman" panose="02020603050405020304" pitchFamily="18" charset="0"/>
              </a:rPr>
              <a:t>  </a:t>
            </a:r>
            <a:r>
              <a:rPr lang="el-GR" sz="2800" b="1" dirty="0">
                <a:latin typeface="Times New Roman" panose="02020603050405020304" pitchFamily="18" charset="0"/>
                <a:cs typeface="Times New Roman" panose="02020603050405020304" pitchFamily="18" charset="0"/>
              </a:rPr>
              <a:t>     </a:t>
            </a:r>
          </a:p>
          <a:p>
            <a:pPr>
              <a:lnSpc>
                <a:spcPct val="90000"/>
              </a:lnSpc>
              <a:buNone/>
            </a:pPr>
            <a:endParaRPr lang="el-GR" sz="900" dirty="0">
              <a:latin typeface="Times New Roman" panose="02020603050405020304" pitchFamily="18" charset="0"/>
              <a:cs typeface="Times New Roman" panose="02020603050405020304" pitchFamily="18" charset="0"/>
            </a:endParaRPr>
          </a:p>
          <a:p>
            <a:pPr>
              <a:lnSpc>
                <a:spcPct val="90000"/>
              </a:lnSpc>
              <a:buNone/>
            </a:pPr>
            <a:endParaRPr lang="el-GR" sz="900" dirty="0">
              <a:latin typeface="Times New Roman" panose="02020603050405020304" pitchFamily="18" charset="0"/>
              <a:cs typeface="Times New Roman" panose="02020603050405020304" pitchFamily="18" charset="0"/>
            </a:endParaRPr>
          </a:p>
          <a:p>
            <a:pPr>
              <a:lnSpc>
                <a:spcPct val="90000"/>
              </a:lnSpc>
              <a:buNone/>
            </a:pPr>
            <a:endParaRPr lang="el-GR" sz="900" dirty="0">
              <a:latin typeface="Times New Roman" panose="02020603050405020304" pitchFamily="18" charset="0"/>
              <a:cs typeface="Times New Roman" panose="02020603050405020304" pitchFamily="18" charset="0"/>
            </a:endParaRPr>
          </a:p>
          <a:p>
            <a:pPr>
              <a:lnSpc>
                <a:spcPct val="90000"/>
              </a:lnSpc>
              <a:buNone/>
            </a:pPr>
            <a:endParaRPr lang="el-GR" sz="900" dirty="0">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D15A1B56-FFDB-4E25-B59C-8144870A9E0E}"/>
              </a:ext>
            </a:extLst>
          </p:cNvPr>
          <p:cNvSpPr txBox="1">
            <a:spLocks noChangeArrowheads="1"/>
          </p:cNvSpPr>
          <p:nvPr/>
        </p:nvSpPr>
        <p:spPr bwMode="auto">
          <a:xfrm>
            <a:off x="5904223" y="1206465"/>
            <a:ext cx="5817870" cy="2419124"/>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dirty="0">
                <a:solidFill>
                  <a:srgbClr val="FF0000"/>
                </a:solidFill>
                <a:latin typeface="Times New Roman" panose="02020603050405020304" pitchFamily="18" charset="0"/>
                <a:cs typeface="Times New Roman" panose="02020603050405020304" pitchFamily="18" charset="0"/>
              </a:rPr>
              <a:t>Δεν αλλάζει ο μαθητής αλλά το εκπαιδευτικό σύστημα</a:t>
            </a:r>
            <a:r>
              <a:rPr lang="el-GR" sz="2800" dirty="0">
                <a:latin typeface="Times New Roman" panose="02020603050405020304" pitchFamily="18" charset="0"/>
                <a:cs typeface="Times New Roman" panose="02020603050405020304" pitchFamily="18" charset="0"/>
              </a:rPr>
              <a:t>.  (Αναδιαμορφώνεται το περιεχόμενο και οι μέθοδοι    διδασκαλίας,  κτλ.   ώστε να ανταποκριθούν στις ανάγκες όλων  των μαθητών)</a:t>
            </a:r>
            <a:r>
              <a:rPr lang="el-GR" sz="2800" dirty="0">
                <a:solidFill>
                  <a:srgbClr val="FF0000"/>
                </a:solidFill>
              </a:rPr>
              <a:t> </a:t>
            </a:r>
            <a:r>
              <a:rPr lang="el-GR" sz="2800" dirty="0">
                <a:latin typeface="Times New Roman" panose="02020603050405020304" pitchFamily="18" charset="0"/>
                <a:cs typeface="Times New Roman" panose="02020603050405020304" pitchFamily="18" charset="0"/>
              </a:rPr>
              <a:t> </a:t>
            </a:r>
            <a:r>
              <a:rPr lang="el-GR" sz="2800" b="1"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0BD12BA3-42F4-426F-8A7A-1D373A639E4C}"/>
              </a:ext>
            </a:extLst>
          </p:cNvPr>
          <p:cNvSpPr txBox="1">
            <a:spLocks noChangeArrowheads="1"/>
          </p:cNvSpPr>
          <p:nvPr/>
        </p:nvSpPr>
        <p:spPr bwMode="auto">
          <a:xfrm>
            <a:off x="169354" y="3851472"/>
            <a:ext cx="5579936" cy="1255728"/>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dirty="0">
                <a:solidFill>
                  <a:srgbClr val="FF0000"/>
                </a:solidFill>
              </a:rPr>
              <a:t> </a:t>
            </a:r>
            <a:r>
              <a:rPr lang="el-GR" sz="2800" dirty="0">
                <a:latin typeface="Times New Roman" panose="02020603050405020304" pitchFamily="18" charset="0"/>
                <a:cs typeface="Times New Roman" panose="02020603050405020304" pitchFamily="18" charset="0"/>
              </a:rPr>
              <a:t>Αναφέρεται σε </a:t>
            </a:r>
            <a:r>
              <a:rPr lang="el-GR" sz="2800" dirty="0">
                <a:solidFill>
                  <a:srgbClr val="FF0000"/>
                </a:solidFill>
                <a:latin typeface="Times New Roman" panose="02020603050405020304" pitchFamily="18" charset="0"/>
                <a:cs typeface="Times New Roman" panose="02020603050405020304" pitchFamily="18" charset="0"/>
              </a:rPr>
              <a:t>μαθητές με ειδικές εκπαιδευτικές ανάγκες ή αναπηρίες</a:t>
            </a:r>
            <a:r>
              <a:rPr lang="el-GR" sz="2800" dirty="0">
                <a:latin typeface="Times New Roman" panose="02020603050405020304" pitchFamily="18" charset="0"/>
                <a:cs typeface="Times New Roman" panose="02020603050405020304" pitchFamily="18" charset="0"/>
              </a:rPr>
              <a:t>  </a:t>
            </a:r>
            <a:r>
              <a:rPr lang="el-GR" sz="2800" b="1"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p:txBody>
      </p:sp>
      <p:sp>
        <p:nvSpPr>
          <p:cNvPr id="10" name="Text Box 4">
            <a:extLst>
              <a:ext uri="{FF2B5EF4-FFF2-40B4-BE49-F238E27FC236}">
                <a16:creationId xmlns:a16="http://schemas.microsoft.com/office/drawing/2014/main" id="{14604309-9424-4621-9987-99750F0D3AF1}"/>
              </a:ext>
            </a:extLst>
          </p:cNvPr>
          <p:cNvSpPr txBox="1">
            <a:spLocks noChangeArrowheads="1"/>
          </p:cNvSpPr>
          <p:nvPr/>
        </p:nvSpPr>
        <p:spPr bwMode="auto">
          <a:xfrm>
            <a:off x="5904224" y="3849088"/>
            <a:ext cx="5817869" cy="1224951"/>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dirty="0">
                <a:solidFill>
                  <a:srgbClr val="FF0000"/>
                </a:solidFill>
              </a:rPr>
              <a:t> </a:t>
            </a:r>
            <a:r>
              <a:rPr lang="el-GR" sz="2800" dirty="0">
                <a:latin typeface="Times New Roman" panose="02020603050405020304" pitchFamily="18" charset="0"/>
                <a:cs typeface="Times New Roman" panose="02020603050405020304" pitchFamily="18" charset="0"/>
              </a:rPr>
              <a:t>Αναφέρεται σε </a:t>
            </a:r>
            <a:r>
              <a:rPr lang="el-GR" sz="2800" dirty="0">
                <a:solidFill>
                  <a:srgbClr val="FB0D35"/>
                </a:solidFill>
                <a:latin typeface="Times New Roman" panose="02020603050405020304" pitchFamily="18" charset="0"/>
                <a:cs typeface="Times New Roman" panose="02020603050405020304" pitchFamily="18" charset="0"/>
              </a:rPr>
              <a:t>όλους τους μαθητές</a:t>
            </a:r>
          </a:p>
          <a:p>
            <a:pPr>
              <a:lnSpc>
                <a:spcPct val="90000"/>
              </a:lnSpc>
              <a:buNone/>
            </a:pPr>
            <a:endParaRPr lang="el-GR" sz="800" dirty="0">
              <a:solidFill>
                <a:srgbClr val="FB0D35"/>
              </a:solidFill>
              <a:latin typeface="Times New Roman" panose="02020603050405020304" pitchFamily="18" charset="0"/>
              <a:cs typeface="Times New Roman" panose="02020603050405020304" pitchFamily="18" charset="0"/>
            </a:endParaRPr>
          </a:p>
          <a:p>
            <a:pPr>
              <a:lnSpc>
                <a:spcPct val="90000"/>
              </a:lnSpc>
              <a:buNone/>
            </a:pPr>
            <a:endParaRPr lang="el-GR" sz="800" dirty="0">
              <a:solidFill>
                <a:srgbClr val="FB0D35"/>
              </a:solidFill>
              <a:latin typeface="Times New Roman" panose="02020603050405020304" pitchFamily="18" charset="0"/>
              <a:cs typeface="Times New Roman" panose="02020603050405020304" pitchFamily="18" charset="0"/>
            </a:endParaRPr>
          </a:p>
          <a:p>
            <a:pPr>
              <a:lnSpc>
                <a:spcPct val="90000"/>
              </a:lnSpc>
              <a:buNone/>
            </a:pPr>
            <a:r>
              <a:rPr lang="el-GR" sz="2800" dirty="0">
                <a:latin typeface="Times New Roman" panose="02020603050405020304" pitchFamily="18" charset="0"/>
                <a:cs typeface="Times New Roman" panose="02020603050405020304" pitchFamily="18" charset="0"/>
              </a:rPr>
              <a:t> </a:t>
            </a:r>
            <a:r>
              <a:rPr lang="el-GR" sz="2800" b="1"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p:txBody>
      </p:sp>
      <p:pic>
        <p:nvPicPr>
          <p:cNvPr id="16" name="Εικόνα 15">
            <a:extLst>
              <a:ext uri="{FF2B5EF4-FFF2-40B4-BE49-F238E27FC236}">
                <a16:creationId xmlns:a16="http://schemas.microsoft.com/office/drawing/2014/main" id="{0ABFDDF9-76CC-4325-A957-F6132164C09D}"/>
              </a:ext>
            </a:extLst>
          </p:cNvPr>
          <p:cNvPicPr>
            <a:picLocks noChangeAspect="1"/>
          </p:cNvPicPr>
          <p:nvPr/>
        </p:nvPicPr>
        <p:blipFill>
          <a:blip r:embed="rId2"/>
          <a:stretch>
            <a:fillRect/>
          </a:stretch>
        </p:blipFill>
        <p:spPr>
          <a:xfrm>
            <a:off x="3956360" y="5107200"/>
            <a:ext cx="3895725" cy="1600200"/>
          </a:xfrm>
          <a:prstGeom prst="rect">
            <a:avLst/>
          </a:prstGeom>
        </p:spPr>
      </p:pic>
    </p:spTree>
    <p:extLst>
      <p:ext uri="{BB962C8B-B14F-4D97-AF65-F5344CB8AC3E}">
        <p14:creationId xmlns:p14="http://schemas.microsoft.com/office/powerpoint/2010/main" val="9199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031BCEF7-2A86-4CE4-BDD8-30B3B57F74EA}"/>
              </a:ext>
            </a:extLst>
          </p:cNvPr>
          <p:cNvSpPr txBox="1">
            <a:spLocks noChangeArrowheads="1"/>
          </p:cNvSpPr>
          <p:nvPr/>
        </p:nvSpPr>
        <p:spPr bwMode="auto">
          <a:xfrm>
            <a:off x="34290" y="1213556"/>
            <a:ext cx="6309360" cy="3413242"/>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600" dirty="0">
                <a:solidFill>
                  <a:srgbClr val="FF0000"/>
                </a:solidFill>
              </a:rPr>
              <a:t> </a:t>
            </a:r>
            <a:r>
              <a:rPr lang="el-GR" sz="2600" dirty="0">
                <a:latin typeface="Times New Roman" panose="02020603050405020304" pitchFamily="18" charset="0"/>
                <a:cs typeface="Times New Roman" panose="02020603050405020304" pitchFamily="18" charset="0"/>
              </a:rPr>
              <a:t>  </a:t>
            </a:r>
            <a:r>
              <a:rPr lang="el-GR" sz="2600" dirty="0">
                <a:solidFill>
                  <a:srgbClr val="FB0D35"/>
                </a:solidFill>
                <a:latin typeface="Times New Roman" panose="02020603050405020304" pitchFamily="18" charset="0"/>
                <a:cs typeface="Times New Roman" panose="02020603050405020304" pitchFamily="18" charset="0"/>
              </a:rPr>
              <a:t>Οδηγεί σε διακρίσεις,</a:t>
            </a:r>
            <a:r>
              <a:rPr lang="el-GR" sz="2600" dirty="0">
                <a:latin typeface="Times New Roman" panose="02020603050405020304" pitchFamily="18" charset="0"/>
                <a:cs typeface="Times New Roman" panose="02020603050405020304" pitchFamily="18" charset="0"/>
              </a:rPr>
              <a:t> σε στιγματισμό και περιθωριοποίηση.(Στα τμήματα ένταξης γίνεται σαφής </a:t>
            </a:r>
            <a:r>
              <a:rPr lang="el-GR" sz="2600" dirty="0">
                <a:solidFill>
                  <a:srgbClr val="FB0D35"/>
                </a:solidFill>
                <a:latin typeface="Times New Roman" panose="02020603050405020304" pitchFamily="18" charset="0"/>
                <a:cs typeface="Times New Roman" panose="02020603050405020304" pitchFamily="18" charset="0"/>
              </a:rPr>
              <a:t>διαχωρισμός</a:t>
            </a:r>
            <a:r>
              <a:rPr lang="el-GR" sz="2600" dirty="0">
                <a:latin typeface="Times New Roman" panose="02020603050405020304" pitchFamily="18" charset="0"/>
                <a:cs typeface="Times New Roman" panose="02020603050405020304" pitchFamily="18" charset="0"/>
              </a:rPr>
              <a:t> ανάμεσα στα παιδιά που ανήκουν στο γενικό πληθυσμό και αυτά πού έχουν ανεπάρκειες. Η στήριξη ενός μαθητή από ατομικό εκπαιδευτικό τον </a:t>
            </a:r>
            <a:r>
              <a:rPr lang="el-GR" sz="2600" dirty="0">
                <a:solidFill>
                  <a:srgbClr val="FB0D35"/>
                </a:solidFill>
                <a:latin typeface="Times New Roman" panose="02020603050405020304" pitchFamily="18" charset="0"/>
                <a:cs typeface="Times New Roman" panose="02020603050405020304" pitchFamily="18" charset="0"/>
              </a:rPr>
              <a:t>διαφοροποιεί</a:t>
            </a:r>
            <a:r>
              <a:rPr lang="el-GR" sz="2600" dirty="0">
                <a:latin typeface="Times New Roman" panose="02020603050405020304" pitchFamily="18" charset="0"/>
                <a:cs typeface="Times New Roman" panose="02020603050405020304" pitchFamily="18" charset="0"/>
              </a:rPr>
              <a:t> από τους υπόλοιπους μαθητές)</a:t>
            </a:r>
          </a:p>
          <a:p>
            <a:pPr>
              <a:lnSpc>
                <a:spcPct val="90000"/>
              </a:lnSpc>
              <a:buNone/>
            </a:pPr>
            <a:r>
              <a:rPr lang="el-GR" sz="2600" b="1" dirty="0">
                <a:latin typeface="Times New Roman" panose="02020603050405020304" pitchFamily="18" charset="0"/>
                <a:cs typeface="Times New Roman" panose="02020603050405020304" pitchFamily="18" charset="0"/>
              </a:rPr>
              <a:t>     </a:t>
            </a:r>
            <a:endParaRPr lang="el-GR" sz="2600" dirty="0">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id="{ECD63A0B-A9C6-4D96-B3AE-586795563577}"/>
              </a:ext>
            </a:extLst>
          </p:cNvPr>
          <p:cNvSpPr txBox="1">
            <a:spLocks noChangeArrowheads="1"/>
          </p:cNvSpPr>
          <p:nvPr/>
        </p:nvSpPr>
        <p:spPr bwMode="auto">
          <a:xfrm>
            <a:off x="6450330" y="1213556"/>
            <a:ext cx="5615940" cy="3410164"/>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Ø"/>
            </a:pPr>
            <a:r>
              <a:rPr lang="el-GR" sz="2600" dirty="0">
                <a:solidFill>
                  <a:srgbClr val="FB0D35"/>
                </a:solidFill>
                <a:latin typeface="Times New Roman" panose="02020603050405020304" pitchFamily="18" charset="0"/>
                <a:cs typeface="Times New Roman" panose="02020603050405020304" pitchFamily="18" charset="0"/>
              </a:rPr>
              <a:t>  Δεν γίνεται καμία διάκριση, </a:t>
            </a:r>
          </a:p>
          <a:p>
            <a:pPr>
              <a:buNone/>
            </a:pPr>
            <a:r>
              <a:rPr lang="el-GR" sz="2600" dirty="0">
                <a:solidFill>
                  <a:srgbClr val="FB0D35"/>
                </a:solidFill>
                <a:latin typeface="Times New Roman" panose="02020603050405020304" pitchFamily="18" charset="0"/>
                <a:cs typeface="Times New Roman" panose="02020603050405020304" pitchFamily="18" charset="0"/>
              </a:rPr>
              <a:t>     </a:t>
            </a:r>
            <a:r>
              <a:rPr lang="el-GR" sz="2600" dirty="0">
                <a:latin typeface="Times New Roman" panose="02020603050405020304" pitchFamily="18" charset="0"/>
                <a:cs typeface="Times New Roman" panose="02020603050405020304" pitchFamily="18" charset="0"/>
              </a:rPr>
              <a:t>κανένας διαχωρισμός των μαθητών.</a:t>
            </a:r>
          </a:p>
          <a:p>
            <a:pPr>
              <a:buNone/>
            </a:pPr>
            <a:r>
              <a:rPr lang="el-GR" sz="2600" dirty="0">
                <a:latin typeface="Times New Roman" panose="02020603050405020304" pitchFamily="18" charset="0"/>
                <a:cs typeface="Times New Roman" panose="02020603050405020304" pitchFamily="18" charset="0"/>
              </a:rPr>
              <a:t>     Όλοι οι μαθητές φοιτούν στις ίδιες</a:t>
            </a:r>
          </a:p>
          <a:p>
            <a:pPr>
              <a:buNone/>
            </a:pPr>
            <a:r>
              <a:rPr lang="el-GR" sz="2600" dirty="0">
                <a:latin typeface="Times New Roman" panose="02020603050405020304" pitchFamily="18" charset="0"/>
                <a:cs typeface="Times New Roman" panose="02020603050405020304" pitchFamily="18" charset="0"/>
              </a:rPr>
              <a:t>     τάξεις, με τους ίδιους εκπαιδευτικούς</a:t>
            </a: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a:p>
            <a:pPr>
              <a:buNone/>
            </a:pPr>
            <a:endParaRPr lang="el-GR" sz="800" dirty="0">
              <a:latin typeface="Times New Roman" panose="02020603050405020304" pitchFamily="18" charset="0"/>
              <a:cs typeface="Times New Roman" panose="02020603050405020304" pitchFamily="18" charset="0"/>
            </a:endParaRPr>
          </a:p>
        </p:txBody>
      </p:sp>
      <p:sp>
        <p:nvSpPr>
          <p:cNvPr id="6" name="Ορθογώνιο 5">
            <a:extLst>
              <a:ext uri="{FF2B5EF4-FFF2-40B4-BE49-F238E27FC236}">
                <a16:creationId xmlns:a16="http://schemas.microsoft.com/office/drawing/2014/main" id="{0B0894BF-39E9-480B-B7D9-53CA4BA3F0F6}"/>
              </a:ext>
            </a:extLst>
          </p:cNvPr>
          <p:cNvSpPr/>
          <p:nvPr/>
        </p:nvSpPr>
        <p:spPr>
          <a:xfrm>
            <a:off x="1013202" y="259797"/>
            <a:ext cx="4448814" cy="646331"/>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Ένταξη(</a:t>
            </a:r>
            <a:r>
              <a:rPr lang="en-US" sz="3600" b="1" dirty="0">
                <a:solidFill>
                  <a:srgbClr val="0070C0"/>
                </a:solidFill>
                <a:latin typeface="Times New Roman" panose="02020603050405020304" pitchFamily="18" charset="0"/>
                <a:cs typeface="Times New Roman" panose="02020603050405020304" pitchFamily="18" charset="0"/>
              </a:rPr>
              <a:t>Integration)</a:t>
            </a:r>
            <a:endParaRPr lang="el-GR" sz="3600" dirty="0">
              <a:solidFill>
                <a:srgbClr val="0070C0"/>
              </a:solidFill>
            </a:endParaRPr>
          </a:p>
        </p:txBody>
      </p:sp>
      <p:sp>
        <p:nvSpPr>
          <p:cNvPr id="7" name="Διάφορο 6">
            <a:extLst>
              <a:ext uri="{FF2B5EF4-FFF2-40B4-BE49-F238E27FC236}">
                <a16:creationId xmlns:a16="http://schemas.microsoft.com/office/drawing/2014/main" id="{4B41EF0A-0FD0-4A83-862A-D2A38449D14A}"/>
              </a:ext>
            </a:extLst>
          </p:cNvPr>
          <p:cNvSpPr/>
          <p:nvPr/>
        </p:nvSpPr>
        <p:spPr>
          <a:xfrm>
            <a:off x="5375644" y="259797"/>
            <a:ext cx="1057160" cy="646331"/>
          </a:xfrm>
          <a:prstGeom prst="mathNotEqual">
            <a:avLst/>
          </a:prstGeom>
          <a:solidFill>
            <a:srgbClr val="FB0D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Ορθογώνιο 7">
            <a:extLst>
              <a:ext uri="{FF2B5EF4-FFF2-40B4-BE49-F238E27FC236}">
                <a16:creationId xmlns:a16="http://schemas.microsoft.com/office/drawing/2014/main" id="{B3E372A3-2BE1-4B39-8C48-C1634D964004}"/>
              </a:ext>
            </a:extLst>
          </p:cNvPr>
          <p:cNvSpPr/>
          <p:nvPr/>
        </p:nvSpPr>
        <p:spPr>
          <a:xfrm>
            <a:off x="6547104" y="259797"/>
            <a:ext cx="5437632" cy="646331"/>
          </a:xfrm>
          <a:prstGeom prst="rect">
            <a:avLst/>
          </a:prstGeom>
        </p:spPr>
        <p:txBody>
          <a:bodyPr wrap="square">
            <a:spAutoFit/>
          </a:bodyPr>
          <a:lstStyle/>
          <a:p>
            <a:r>
              <a:rPr lang="el-GR" sz="3600" b="1" dirty="0">
                <a:solidFill>
                  <a:srgbClr val="0070C0"/>
                </a:solidFill>
                <a:latin typeface="Times New Roman" panose="02020603050405020304" pitchFamily="18" charset="0"/>
                <a:cs typeface="Times New Roman" panose="02020603050405020304" pitchFamily="18" charset="0"/>
              </a:rPr>
              <a:t> Συμπερίληψη (</a:t>
            </a:r>
            <a:r>
              <a:rPr lang="en-US" sz="3600" b="1" dirty="0">
                <a:solidFill>
                  <a:srgbClr val="0070C0"/>
                </a:solidFill>
                <a:latin typeface="Times New Roman" panose="02020603050405020304" pitchFamily="18" charset="0"/>
                <a:cs typeface="Times New Roman" panose="02020603050405020304" pitchFamily="18" charset="0"/>
              </a:rPr>
              <a:t>Inclusion)</a:t>
            </a:r>
            <a:endParaRPr lang="el-GR" sz="3600" dirty="0">
              <a:solidFill>
                <a:srgbClr val="0070C0"/>
              </a:solidFill>
            </a:endParaRPr>
          </a:p>
        </p:txBody>
      </p:sp>
      <p:pic>
        <p:nvPicPr>
          <p:cNvPr id="9" name="Picture 4" descr="Inclusive Education">
            <a:extLst>
              <a:ext uri="{FF2B5EF4-FFF2-40B4-BE49-F238E27FC236}">
                <a16:creationId xmlns:a16="http://schemas.microsoft.com/office/drawing/2014/main" id="{1840616C-B42A-43CC-BEEF-E8B36398E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772" y="3740703"/>
            <a:ext cx="23050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8A5333B-9E8B-4371-A9A2-19087834D07D}"/>
              </a:ext>
            </a:extLst>
          </p:cNvPr>
          <p:cNvPicPr>
            <a:picLocks noChangeAspect="1"/>
          </p:cNvPicPr>
          <p:nvPr/>
        </p:nvPicPr>
        <p:blipFill>
          <a:blip r:embed="rId2"/>
          <a:stretch>
            <a:fillRect/>
          </a:stretch>
        </p:blipFill>
        <p:spPr>
          <a:xfrm>
            <a:off x="5141805" y="1739157"/>
            <a:ext cx="6965137" cy="4535277"/>
          </a:xfrm>
          <a:prstGeom prst="rect">
            <a:avLst/>
          </a:prstGeom>
        </p:spPr>
      </p:pic>
      <p:sp>
        <p:nvSpPr>
          <p:cNvPr id="6" name="Ορθογώνιο: Στρογγύλεμα γωνιών 5">
            <a:extLst>
              <a:ext uri="{FF2B5EF4-FFF2-40B4-BE49-F238E27FC236}">
                <a16:creationId xmlns:a16="http://schemas.microsoft.com/office/drawing/2014/main" id="{195200EA-A826-41C8-92FF-488F726AF2D6}"/>
              </a:ext>
            </a:extLst>
          </p:cNvPr>
          <p:cNvSpPr/>
          <p:nvPr/>
        </p:nvSpPr>
        <p:spPr>
          <a:xfrm>
            <a:off x="85057" y="4619774"/>
            <a:ext cx="5114924"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l-GR" sz="3200" dirty="0">
                <a:solidFill>
                  <a:srgbClr val="FB0D35"/>
                </a:solidFill>
              </a:rPr>
              <a:t>4.</a:t>
            </a:r>
            <a:r>
              <a:rPr lang="en-US" sz="3200" dirty="0">
                <a:solidFill>
                  <a:schemeClr val="tx1"/>
                </a:solidFill>
              </a:rPr>
              <a:t>Separation</a:t>
            </a:r>
            <a:r>
              <a:rPr lang="el-GR" sz="3200" dirty="0">
                <a:solidFill>
                  <a:schemeClr val="tx1"/>
                </a:solidFill>
              </a:rPr>
              <a:t>(διαχωρισμός)</a:t>
            </a:r>
            <a:r>
              <a:rPr lang="en-US" sz="3200" dirty="0">
                <a:solidFill>
                  <a:schemeClr val="tx1"/>
                </a:solidFill>
              </a:rPr>
              <a:t> </a:t>
            </a:r>
            <a:endParaRPr lang="el-GR" sz="3200" dirty="0">
              <a:solidFill>
                <a:schemeClr val="tx1"/>
              </a:solidFill>
            </a:endParaRPr>
          </a:p>
        </p:txBody>
      </p:sp>
      <p:sp>
        <p:nvSpPr>
          <p:cNvPr id="9" name="Ορθογώνιο: Στρογγύλεμα γωνιών 8">
            <a:extLst>
              <a:ext uri="{FF2B5EF4-FFF2-40B4-BE49-F238E27FC236}">
                <a16:creationId xmlns:a16="http://schemas.microsoft.com/office/drawing/2014/main" id="{5E7CC7E7-443C-41F9-B411-B4070B85F4F7}"/>
              </a:ext>
            </a:extLst>
          </p:cNvPr>
          <p:cNvSpPr/>
          <p:nvPr/>
        </p:nvSpPr>
        <p:spPr>
          <a:xfrm>
            <a:off x="0" y="3064234"/>
            <a:ext cx="4425714"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B0D35"/>
                </a:solidFill>
              </a:rPr>
              <a:t>2.</a:t>
            </a:r>
            <a:r>
              <a:rPr lang="en-US" sz="3200" dirty="0">
                <a:solidFill>
                  <a:schemeClr val="tx1"/>
                </a:solidFill>
              </a:rPr>
              <a:t>Integration </a:t>
            </a:r>
            <a:r>
              <a:rPr lang="el-GR" sz="3200" dirty="0">
                <a:solidFill>
                  <a:schemeClr val="tx1"/>
                </a:solidFill>
              </a:rPr>
              <a:t>(ένταξη)</a:t>
            </a:r>
            <a:r>
              <a:rPr lang="en-US" sz="3200" dirty="0">
                <a:solidFill>
                  <a:schemeClr val="tx1"/>
                </a:solidFill>
              </a:rPr>
              <a:t> </a:t>
            </a:r>
            <a:endParaRPr lang="el-GR" sz="3200" dirty="0">
              <a:solidFill>
                <a:schemeClr val="tx1"/>
              </a:solidFill>
            </a:endParaRPr>
          </a:p>
        </p:txBody>
      </p:sp>
      <p:sp>
        <p:nvSpPr>
          <p:cNvPr id="10" name="Ορθογώνιο: Στρογγύλεμα γωνιών 9">
            <a:extLst>
              <a:ext uri="{FF2B5EF4-FFF2-40B4-BE49-F238E27FC236}">
                <a16:creationId xmlns:a16="http://schemas.microsoft.com/office/drawing/2014/main" id="{B301FDB3-1965-4B32-A3F1-62F6955BD0A1}"/>
              </a:ext>
            </a:extLst>
          </p:cNvPr>
          <p:cNvSpPr/>
          <p:nvPr/>
        </p:nvSpPr>
        <p:spPr>
          <a:xfrm>
            <a:off x="85058" y="2247162"/>
            <a:ext cx="5114924"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B0D35"/>
                </a:solidFill>
              </a:rPr>
              <a:t>1.</a:t>
            </a:r>
            <a:r>
              <a:rPr lang="en-US" sz="3200" dirty="0">
                <a:solidFill>
                  <a:schemeClr val="tx1"/>
                </a:solidFill>
              </a:rPr>
              <a:t>Inclusion </a:t>
            </a:r>
            <a:r>
              <a:rPr lang="el-GR" sz="3200" dirty="0">
                <a:solidFill>
                  <a:schemeClr val="tx1"/>
                </a:solidFill>
              </a:rPr>
              <a:t>(συμπερίληψη)</a:t>
            </a:r>
            <a:r>
              <a:rPr lang="en-US" sz="3200" dirty="0">
                <a:solidFill>
                  <a:schemeClr val="tx1"/>
                </a:solidFill>
              </a:rPr>
              <a:t> </a:t>
            </a:r>
            <a:endParaRPr lang="el-GR" sz="3200" dirty="0">
              <a:solidFill>
                <a:schemeClr val="tx1"/>
              </a:solidFill>
            </a:endParaRPr>
          </a:p>
        </p:txBody>
      </p:sp>
      <p:sp>
        <p:nvSpPr>
          <p:cNvPr id="11" name="Ορθογώνιο: Στρογγύλεμα γωνιών 10">
            <a:extLst>
              <a:ext uri="{FF2B5EF4-FFF2-40B4-BE49-F238E27FC236}">
                <a16:creationId xmlns:a16="http://schemas.microsoft.com/office/drawing/2014/main" id="{AF9C43F1-99F7-4558-834B-A8008879F8FD}"/>
              </a:ext>
            </a:extLst>
          </p:cNvPr>
          <p:cNvSpPr/>
          <p:nvPr/>
        </p:nvSpPr>
        <p:spPr>
          <a:xfrm>
            <a:off x="85057" y="3861878"/>
            <a:ext cx="4833377"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a:t>
            </a:r>
            <a:r>
              <a:rPr lang="el-GR" sz="3200" dirty="0">
                <a:solidFill>
                  <a:srgbClr val="FB0D35"/>
                </a:solidFill>
              </a:rPr>
              <a:t>3.</a:t>
            </a:r>
            <a:r>
              <a:rPr lang="en-US" sz="3200" dirty="0">
                <a:solidFill>
                  <a:schemeClr val="tx1"/>
                </a:solidFill>
              </a:rPr>
              <a:t>Exclusion </a:t>
            </a:r>
            <a:r>
              <a:rPr lang="el-GR" sz="3200" dirty="0">
                <a:solidFill>
                  <a:schemeClr val="tx1"/>
                </a:solidFill>
              </a:rPr>
              <a:t>(αποκλεισμός)</a:t>
            </a:r>
            <a:r>
              <a:rPr lang="en-US" sz="3200" dirty="0">
                <a:solidFill>
                  <a:schemeClr val="tx1"/>
                </a:solidFill>
              </a:rPr>
              <a:t> </a:t>
            </a:r>
            <a:endParaRPr lang="el-GR" sz="3200" dirty="0">
              <a:solidFill>
                <a:schemeClr val="tx1"/>
              </a:solidFill>
            </a:endParaRPr>
          </a:p>
        </p:txBody>
      </p:sp>
      <p:sp>
        <p:nvSpPr>
          <p:cNvPr id="12" name="Ορθογώνιο: Στρογγύλεμα γωνιών 11">
            <a:extLst>
              <a:ext uri="{FF2B5EF4-FFF2-40B4-BE49-F238E27FC236}">
                <a16:creationId xmlns:a16="http://schemas.microsoft.com/office/drawing/2014/main" id="{EDF2534E-BADC-4D35-883D-83D131BBFBCA}"/>
              </a:ext>
            </a:extLst>
          </p:cNvPr>
          <p:cNvSpPr/>
          <p:nvPr/>
        </p:nvSpPr>
        <p:spPr>
          <a:xfrm>
            <a:off x="5300043" y="2328462"/>
            <a:ext cx="793222"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A </a:t>
            </a:r>
            <a:endParaRPr lang="el-GR" sz="3600" b="1" dirty="0">
              <a:solidFill>
                <a:srgbClr val="002060"/>
              </a:solidFill>
            </a:endParaRPr>
          </a:p>
        </p:txBody>
      </p:sp>
      <p:sp>
        <p:nvSpPr>
          <p:cNvPr id="13" name="Ορθογώνιο: Στρογγύλεμα γωνιών 12">
            <a:extLst>
              <a:ext uri="{FF2B5EF4-FFF2-40B4-BE49-F238E27FC236}">
                <a16:creationId xmlns:a16="http://schemas.microsoft.com/office/drawing/2014/main" id="{F5B31565-7F08-4C70-9DAA-9AB7E9BFE55A}"/>
              </a:ext>
            </a:extLst>
          </p:cNvPr>
          <p:cNvSpPr/>
          <p:nvPr/>
        </p:nvSpPr>
        <p:spPr>
          <a:xfrm>
            <a:off x="9270590" y="4195715"/>
            <a:ext cx="793222"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D </a:t>
            </a:r>
            <a:endParaRPr lang="el-GR" sz="3600" b="1" dirty="0">
              <a:solidFill>
                <a:srgbClr val="002060"/>
              </a:solidFill>
            </a:endParaRPr>
          </a:p>
        </p:txBody>
      </p:sp>
      <p:sp>
        <p:nvSpPr>
          <p:cNvPr id="14" name="Ορθογώνιο: Στρογγύλεμα γωνιών 13">
            <a:extLst>
              <a:ext uri="{FF2B5EF4-FFF2-40B4-BE49-F238E27FC236}">
                <a16:creationId xmlns:a16="http://schemas.microsoft.com/office/drawing/2014/main" id="{108DE69B-5FE8-444F-B423-D60737391FF0}"/>
              </a:ext>
            </a:extLst>
          </p:cNvPr>
          <p:cNvSpPr/>
          <p:nvPr/>
        </p:nvSpPr>
        <p:spPr>
          <a:xfrm>
            <a:off x="9270590" y="2328462"/>
            <a:ext cx="793222"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C </a:t>
            </a:r>
            <a:endParaRPr lang="el-GR" sz="3600" b="1" dirty="0">
              <a:solidFill>
                <a:srgbClr val="002060"/>
              </a:solidFill>
            </a:endParaRPr>
          </a:p>
        </p:txBody>
      </p:sp>
      <p:sp>
        <p:nvSpPr>
          <p:cNvPr id="15" name="Ορθογώνιο: Στρογγύλεμα γωνιών 14">
            <a:extLst>
              <a:ext uri="{FF2B5EF4-FFF2-40B4-BE49-F238E27FC236}">
                <a16:creationId xmlns:a16="http://schemas.microsoft.com/office/drawing/2014/main" id="{FEF43A37-DBDB-4956-91D6-6A68FBE9F234}"/>
              </a:ext>
            </a:extLst>
          </p:cNvPr>
          <p:cNvSpPr/>
          <p:nvPr/>
        </p:nvSpPr>
        <p:spPr>
          <a:xfrm>
            <a:off x="5262518" y="4195715"/>
            <a:ext cx="793222"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B </a:t>
            </a:r>
            <a:endParaRPr lang="el-GR" sz="3600" b="1" dirty="0">
              <a:solidFill>
                <a:srgbClr val="002060"/>
              </a:solidFill>
            </a:endParaRPr>
          </a:p>
        </p:txBody>
      </p:sp>
      <p:sp>
        <p:nvSpPr>
          <p:cNvPr id="16" name="Ορθογώνιο: Στρογγύλεμα γωνιών 15">
            <a:extLst>
              <a:ext uri="{FF2B5EF4-FFF2-40B4-BE49-F238E27FC236}">
                <a16:creationId xmlns:a16="http://schemas.microsoft.com/office/drawing/2014/main" id="{D88EE432-36EF-45DA-A8F7-147E942B2678}"/>
              </a:ext>
            </a:extLst>
          </p:cNvPr>
          <p:cNvSpPr/>
          <p:nvPr/>
        </p:nvSpPr>
        <p:spPr>
          <a:xfrm>
            <a:off x="85057" y="40615"/>
            <a:ext cx="11148145" cy="12909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rgbClr val="FF0000"/>
                </a:solidFill>
                <a:latin typeface="Times New Roman" panose="02020603050405020304" pitchFamily="18" charset="0"/>
                <a:cs typeface="Times New Roman" panose="02020603050405020304" pitchFamily="18" charset="0"/>
              </a:rPr>
              <a:t>Να αντιστοιχίσεις κάθε μία από τις παρακάτω  έννοιες </a:t>
            </a:r>
          </a:p>
          <a:p>
            <a:pPr algn="ctr"/>
            <a:r>
              <a:rPr lang="el-GR" sz="3600" dirty="0">
                <a:solidFill>
                  <a:srgbClr val="FF0000"/>
                </a:solidFill>
                <a:latin typeface="Times New Roman" panose="02020603050405020304" pitchFamily="18" charset="0"/>
                <a:cs typeface="Times New Roman" panose="02020603050405020304" pitchFamily="18" charset="0"/>
              </a:rPr>
              <a:t>με το κατάλληλο σχήμα </a:t>
            </a:r>
            <a:r>
              <a:rPr lang="en-US" sz="3600" dirty="0">
                <a:solidFill>
                  <a:srgbClr val="FF0000"/>
                </a:solidFill>
                <a:latin typeface="Times New Roman" panose="02020603050405020304" pitchFamily="18" charset="0"/>
                <a:cs typeface="Times New Roman" panose="02020603050405020304" pitchFamily="18" charset="0"/>
              </a:rPr>
              <a:t>  </a:t>
            </a:r>
            <a:endParaRPr lang="el-GR"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10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C5BFF48-BAE6-4716-802B-87DDA25D1219}"/>
              </a:ext>
            </a:extLst>
          </p:cNvPr>
          <p:cNvPicPr>
            <a:picLocks noChangeAspect="1"/>
          </p:cNvPicPr>
          <p:nvPr/>
        </p:nvPicPr>
        <p:blipFill>
          <a:blip r:embed="rId2"/>
          <a:stretch>
            <a:fillRect/>
          </a:stretch>
        </p:blipFill>
        <p:spPr>
          <a:xfrm>
            <a:off x="2213830" y="549114"/>
            <a:ext cx="9609849" cy="5618480"/>
          </a:xfrm>
          <a:prstGeom prst="rect">
            <a:avLst/>
          </a:prstGeom>
        </p:spPr>
      </p:pic>
      <p:sp>
        <p:nvSpPr>
          <p:cNvPr id="5" name="Ορθογώνιο: Στρογγύλεμα γωνιών 4">
            <a:extLst>
              <a:ext uri="{FF2B5EF4-FFF2-40B4-BE49-F238E27FC236}">
                <a16:creationId xmlns:a16="http://schemas.microsoft.com/office/drawing/2014/main" id="{DD1F68CF-3FCD-4927-B07C-73B4217330A2}"/>
              </a:ext>
            </a:extLst>
          </p:cNvPr>
          <p:cNvSpPr/>
          <p:nvPr/>
        </p:nvSpPr>
        <p:spPr>
          <a:xfrm>
            <a:off x="1973128" y="3780889"/>
            <a:ext cx="2789955"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a:t>
            </a:r>
            <a:r>
              <a:rPr lang="el-GR" sz="2800" dirty="0">
                <a:solidFill>
                  <a:schemeClr val="tx1"/>
                </a:solidFill>
              </a:rPr>
              <a:t>(διαχωρισμός)</a:t>
            </a:r>
            <a:r>
              <a:rPr lang="en-US" sz="2800" dirty="0">
                <a:solidFill>
                  <a:schemeClr val="tx1"/>
                </a:solidFill>
              </a:rPr>
              <a:t> </a:t>
            </a:r>
            <a:endParaRPr lang="el-GR" sz="2800" dirty="0">
              <a:solidFill>
                <a:schemeClr val="tx1"/>
              </a:solidFill>
            </a:endParaRPr>
          </a:p>
        </p:txBody>
      </p:sp>
      <p:sp>
        <p:nvSpPr>
          <p:cNvPr id="6" name="Ορθογώνιο: Στρογγύλεμα γωνιών 5">
            <a:extLst>
              <a:ext uri="{FF2B5EF4-FFF2-40B4-BE49-F238E27FC236}">
                <a16:creationId xmlns:a16="http://schemas.microsoft.com/office/drawing/2014/main" id="{8ABDBC01-D5B0-46F5-9F4C-D42E64A83608}"/>
              </a:ext>
            </a:extLst>
          </p:cNvPr>
          <p:cNvSpPr/>
          <p:nvPr/>
        </p:nvSpPr>
        <p:spPr>
          <a:xfrm>
            <a:off x="1671956" y="1744033"/>
            <a:ext cx="2789955" cy="83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(αποκλεισμός)</a:t>
            </a:r>
            <a:r>
              <a:rPr lang="en-US" sz="2800" dirty="0">
                <a:solidFill>
                  <a:schemeClr val="tx1"/>
                </a:solidFill>
              </a:rPr>
              <a:t> </a:t>
            </a:r>
            <a:endParaRPr lang="el-GR" sz="2800" dirty="0">
              <a:solidFill>
                <a:schemeClr val="tx1"/>
              </a:solidFill>
            </a:endParaRPr>
          </a:p>
        </p:txBody>
      </p:sp>
      <p:sp>
        <p:nvSpPr>
          <p:cNvPr id="7" name="Ορθογώνιο: Στρογγύλεμα γωνιών 6">
            <a:extLst>
              <a:ext uri="{FF2B5EF4-FFF2-40B4-BE49-F238E27FC236}">
                <a16:creationId xmlns:a16="http://schemas.microsoft.com/office/drawing/2014/main" id="{99604516-17EF-4205-8245-B432CB9C4A99}"/>
              </a:ext>
            </a:extLst>
          </p:cNvPr>
          <p:cNvSpPr/>
          <p:nvPr/>
        </p:nvSpPr>
        <p:spPr>
          <a:xfrm>
            <a:off x="6716595" y="4721580"/>
            <a:ext cx="2961004" cy="5338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a:t>
            </a:r>
            <a:r>
              <a:rPr lang="el-GR" sz="2800" dirty="0">
                <a:solidFill>
                  <a:schemeClr val="tx1"/>
                </a:solidFill>
              </a:rPr>
              <a:t>(συμπερίληψη)</a:t>
            </a:r>
            <a:r>
              <a:rPr lang="en-US" sz="2800" dirty="0">
                <a:solidFill>
                  <a:schemeClr val="tx1"/>
                </a:solidFill>
              </a:rPr>
              <a:t> </a:t>
            </a:r>
            <a:endParaRPr lang="el-GR" sz="2800" dirty="0">
              <a:solidFill>
                <a:schemeClr val="tx1"/>
              </a:solidFill>
            </a:endParaRPr>
          </a:p>
        </p:txBody>
      </p:sp>
      <p:sp>
        <p:nvSpPr>
          <p:cNvPr id="8" name="Ορθογώνιο: Στρογγύλεμα γωνιών 7">
            <a:extLst>
              <a:ext uri="{FF2B5EF4-FFF2-40B4-BE49-F238E27FC236}">
                <a16:creationId xmlns:a16="http://schemas.microsoft.com/office/drawing/2014/main" id="{D053DA3C-3994-4C40-A972-7B4B34467AD6}"/>
              </a:ext>
            </a:extLst>
          </p:cNvPr>
          <p:cNvSpPr/>
          <p:nvPr/>
        </p:nvSpPr>
        <p:spPr>
          <a:xfrm>
            <a:off x="7284720" y="1919238"/>
            <a:ext cx="1824754" cy="6076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a:t>
            </a:r>
            <a:r>
              <a:rPr lang="el-GR" sz="2800" dirty="0">
                <a:solidFill>
                  <a:schemeClr val="tx1"/>
                </a:solidFill>
              </a:rPr>
              <a:t>(ένταξη)</a:t>
            </a:r>
            <a:r>
              <a:rPr lang="en-US" sz="2800" dirty="0">
                <a:solidFill>
                  <a:schemeClr val="tx1"/>
                </a:solidFill>
              </a:rPr>
              <a:t> </a:t>
            </a:r>
            <a:endParaRPr lang="el-GR" sz="2800" dirty="0">
              <a:solidFill>
                <a:schemeClr val="tx1"/>
              </a:solidFill>
            </a:endParaRPr>
          </a:p>
        </p:txBody>
      </p:sp>
      <p:sp>
        <p:nvSpPr>
          <p:cNvPr id="9" name="Text Box 4">
            <a:extLst>
              <a:ext uri="{FF2B5EF4-FFF2-40B4-BE49-F238E27FC236}">
                <a16:creationId xmlns:a16="http://schemas.microsoft.com/office/drawing/2014/main" id="{259804DE-5533-4C02-A5E2-F1C663505442}"/>
              </a:ext>
            </a:extLst>
          </p:cNvPr>
          <p:cNvSpPr txBox="1">
            <a:spLocks noChangeArrowheads="1"/>
          </p:cNvSpPr>
          <p:nvPr/>
        </p:nvSpPr>
        <p:spPr bwMode="auto">
          <a:xfrm>
            <a:off x="1175266" y="2526854"/>
            <a:ext cx="2789955" cy="923330"/>
          </a:xfrm>
          <a:prstGeom prst="rect">
            <a:avLst/>
          </a:prstGeom>
          <a:solidFill>
            <a:schemeClr val="accent1">
              <a:lumMod val="40000"/>
              <a:lumOff val="6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altLang="el-GR" sz="2000" dirty="0"/>
              <a:t>Ορισμένοι μαθητές δεν έχουν πρόσβαση  στην εκπαίδευση</a:t>
            </a:r>
            <a:endParaRPr lang="el-GR" altLang="el-GR" sz="2000" dirty="0">
              <a:solidFill>
                <a:srgbClr val="FF0000"/>
              </a:solidFill>
            </a:endParaRPr>
          </a:p>
        </p:txBody>
      </p:sp>
      <p:sp>
        <p:nvSpPr>
          <p:cNvPr id="10" name="Text Box 4">
            <a:extLst>
              <a:ext uri="{FF2B5EF4-FFF2-40B4-BE49-F238E27FC236}">
                <a16:creationId xmlns:a16="http://schemas.microsoft.com/office/drawing/2014/main" id="{C43E1B8B-9352-4D2E-923A-DD51D1F71797}"/>
              </a:ext>
            </a:extLst>
          </p:cNvPr>
          <p:cNvSpPr txBox="1">
            <a:spLocks noChangeArrowheads="1"/>
          </p:cNvSpPr>
          <p:nvPr/>
        </p:nvSpPr>
        <p:spPr bwMode="auto">
          <a:xfrm>
            <a:off x="59779" y="5927920"/>
            <a:ext cx="3110142" cy="646331"/>
          </a:xfrm>
          <a:prstGeom prst="rect">
            <a:avLst/>
          </a:prstGeom>
          <a:solidFill>
            <a:schemeClr val="accent1">
              <a:lumMod val="40000"/>
              <a:lumOff val="6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altLang="el-GR" sz="2000" dirty="0"/>
              <a:t>Η εκπαίδευση παρέχεται σε ξεχωριστό περιβάλλον</a:t>
            </a:r>
            <a:endParaRPr lang="el-GR" altLang="el-GR" sz="2000" dirty="0">
              <a:solidFill>
                <a:srgbClr val="FF0000"/>
              </a:solidFill>
            </a:endParaRPr>
          </a:p>
        </p:txBody>
      </p:sp>
      <p:sp>
        <p:nvSpPr>
          <p:cNvPr id="11" name="Text Box 4">
            <a:extLst>
              <a:ext uri="{FF2B5EF4-FFF2-40B4-BE49-F238E27FC236}">
                <a16:creationId xmlns:a16="http://schemas.microsoft.com/office/drawing/2014/main" id="{565C426D-63F4-4CCB-ADB3-71D3D2284F10}"/>
              </a:ext>
            </a:extLst>
          </p:cNvPr>
          <p:cNvSpPr txBox="1">
            <a:spLocks noChangeArrowheads="1"/>
          </p:cNvSpPr>
          <p:nvPr/>
        </p:nvSpPr>
        <p:spPr bwMode="auto">
          <a:xfrm>
            <a:off x="6959690" y="2786221"/>
            <a:ext cx="2534181" cy="1200329"/>
          </a:xfrm>
          <a:prstGeom prst="rect">
            <a:avLst/>
          </a:prstGeom>
          <a:solidFill>
            <a:schemeClr val="accent1">
              <a:lumMod val="40000"/>
              <a:lumOff val="6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altLang="el-GR" sz="2000" dirty="0"/>
              <a:t>Ορισμένοι μαθητές ενισχύονται ώστε να μπορούν να συμμετέχουν</a:t>
            </a:r>
            <a:endParaRPr lang="el-GR" altLang="el-GR" sz="2000" dirty="0">
              <a:solidFill>
                <a:srgbClr val="FF0000"/>
              </a:solidFill>
            </a:endParaRPr>
          </a:p>
        </p:txBody>
      </p:sp>
      <p:sp>
        <p:nvSpPr>
          <p:cNvPr id="13" name="Text Box 4">
            <a:extLst>
              <a:ext uri="{FF2B5EF4-FFF2-40B4-BE49-F238E27FC236}">
                <a16:creationId xmlns:a16="http://schemas.microsoft.com/office/drawing/2014/main" id="{0D299C7C-633A-4585-A0B3-499654727076}"/>
              </a:ext>
            </a:extLst>
          </p:cNvPr>
          <p:cNvSpPr txBox="1">
            <a:spLocks noChangeArrowheads="1"/>
          </p:cNvSpPr>
          <p:nvPr/>
        </p:nvSpPr>
        <p:spPr bwMode="auto">
          <a:xfrm>
            <a:off x="6771602" y="5780103"/>
            <a:ext cx="3059493" cy="646331"/>
          </a:xfrm>
          <a:prstGeom prst="rect">
            <a:avLst/>
          </a:prstGeom>
          <a:solidFill>
            <a:schemeClr val="accent1">
              <a:lumMod val="40000"/>
              <a:lumOff val="6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altLang="el-GR" sz="2000" dirty="0"/>
              <a:t>Ισότιμη συμμετοχή χωρίς διακρίσεις</a:t>
            </a:r>
            <a:endParaRPr lang="el-GR" altLang="el-GR" sz="2000" dirty="0">
              <a:solidFill>
                <a:srgbClr val="FF0000"/>
              </a:solidFill>
            </a:endParaRPr>
          </a:p>
        </p:txBody>
      </p:sp>
    </p:spTree>
    <p:extLst>
      <p:ext uri="{BB962C8B-B14F-4D97-AF65-F5344CB8AC3E}">
        <p14:creationId xmlns:p14="http://schemas.microsoft.com/office/powerpoint/2010/main" val="29326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25739BB1-1601-4435-BE95-242E9F01705B}"/>
              </a:ext>
            </a:extLst>
          </p:cNvPr>
          <p:cNvSpPr/>
          <p:nvPr/>
        </p:nvSpPr>
        <p:spPr>
          <a:xfrm>
            <a:off x="165530" y="489402"/>
            <a:ext cx="3030278"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rgbClr val="FF0000"/>
                </a:solidFill>
                <a:latin typeface="Times New Roman" panose="02020603050405020304" pitchFamily="18" charset="0"/>
                <a:cs typeface="Times New Roman" panose="02020603050405020304" pitchFamily="18" charset="0"/>
              </a:rPr>
              <a:t>Πηγές …</a:t>
            </a:r>
            <a:r>
              <a:rPr lang="en-US" sz="3600" dirty="0">
                <a:solidFill>
                  <a:srgbClr val="FF0000"/>
                </a:solidFill>
                <a:latin typeface="Times New Roman" panose="02020603050405020304" pitchFamily="18" charset="0"/>
                <a:cs typeface="Times New Roman" panose="02020603050405020304" pitchFamily="18" charset="0"/>
              </a:rPr>
              <a:t>.  </a:t>
            </a:r>
            <a:endParaRPr lang="el-GR" sz="3600" dirty="0">
              <a:solidFill>
                <a:srgbClr val="FF0000"/>
              </a:solidFill>
              <a:latin typeface="Times New Roman" panose="02020603050405020304" pitchFamily="18" charset="0"/>
              <a:cs typeface="Times New Roman" panose="02020603050405020304" pitchFamily="18" charset="0"/>
            </a:endParaRPr>
          </a:p>
        </p:txBody>
      </p:sp>
      <p:sp>
        <p:nvSpPr>
          <p:cNvPr id="3" name="Ορθογώνιο 2">
            <a:extLst>
              <a:ext uri="{FF2B5EF4-FFF2-40B4-BE49-F238E27FC236}">
                <a16:creationId xmlns:a16="http://schemas.microsoft.com/office/drawing/2014/main" id="{4F4FD8F8-C539-4F74-8FC8-DD64C1DBDACD}"/>
              </a:ext>
            </a:extLst>
          </p:cNvPr>
          <p:cNvSpPr/>
          <p:nvPr/>
        </p:nvSpPr>
        <p:spPr>
          <a:xfrm>
            <a:off x="3259629" y="1848359"/>
            <a:ext cx="5311262" cy="375552"/>
          </a:xfrm>
          <a:prstGeom prst="rect">
            <a:avLst/>
          </a:prstGeom>
        </p:spPr>
        <p:txBody>
          <a:bodyPr wrap="none">
            <a:sp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www</a:t>
            </a: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unicef</a:t>
            </a: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org</a:t>
            </a: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education</a:t>
            </a: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inclusive</a:t>
            </a:r>
            <a:r>
              <a:rPr lang="el-G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education</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Ορθογώνιο 3">
            <a:extLst>
              <a:ext uri="{FF2B5EF4-FFF2-40B4-BE49-F238E27FC236}">
                <a16:creationId xmlns:a16="http://schemas.microsoft.com/office/drawing/2014/main" id="{FE4B6AD5-35DA-42FE-99E8-A5D7F4167A81}"/>
              </a:ext>
            </a:extLst>
          </p:cNvPr>
          <p:cNvSpPr/>
          <p:nvPr/>
        </p:nvSpPr>
        <p:spPr>
          <a:xfrm>
            <a:off x="3261805" y="2381433"/>
            <a:ext cx="6118301" cy="375552"/>
          </a:xfrm>
          <a:prstGeom prst="rect">
            <a:avLst/>
          </a:prstGeom>
        </p:spPr>
        <p:txBody>
          <a:bodyPr wrap="square">
            <a:spAutoFit/>
          </a:bodyPr>
          <a:lstStyle/>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hlinkClick r:id="rId3"/>
              </a:rPr>
              <a:t>https://www.unesco.org/en/inclusion-education</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a:extLst>
              <a:ext uri="{FF2B5EF4-FFF2-40B4-BE49-F238E27FC236}">
                <a16:creationId xmlns:a16="http://schemas.microsoft.com/office/drawing/2014/main" id="{83714E78-4AEF-4860-A479-F921A0D00CB7}"/>
              </a:ext>
            </a:extLst>
          </p:cNvPr>
          <p:cNvSpPr/>
          <p:nvPr/>
        </p:nvSpPr>
        <p:spPr>
          <a:xfrm>
            <a:off x="3259624" y="2913637"/>
            <a:ext cx="8957193" cy="671915"/>
          </a:xfrm>
          <a:prstGeom prst="rect">
            <a:avLst/>
          </a:prstGeom>
        </p:spPr>
        <p:txBody>
          <a:bodyPr wrap="square">
            <a:sp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https://education-ec-europa-eu.translate.goog/focus-topics/improving-quality/inclusive-education?_x_tr_sl=en&amp;_x_tr_tl=el&amp;_x_tr_hl=el&amp;_x_tr_pto=wapp</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Ορθογώνιο: Στρογγύλεμα γωνιών 5">
            <a:extLst>
              <a:ext uri="{FF2B5EF4-FFF2-40B4-BE49-F238E27FC236}">
                <a16:creationId xmlns:a16="http://schemas.microsoft.com/office/drawing/2014/main" id="{EC270B4B-BB0D-4139-BDB8-7111068182EE}"/>
              </a:ext>
            </a:extLst>
          </p:cNvPr>
          <p:cNvSpPr/>
          <p:nvPr/>
        </p:nvSpPr>
        <p:spPr>
          <a:xfrm>
            <a:off x="452621" y="2913637"/>
            <a:ext cx="2519916" cy="375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European education area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7" name="Ορθογώνιο: Στρογγύλεμα γωνιών 6">
            <a:extLst>
              <a:ext uri="{FF2B5EF4-FFF2-40B4-BE49-F238E27FC236}">
                <a16:creationId xmlns:a16="http://schemas.microsoft.com/office/drawing/2014/main" id="{CFE86472-13E8-4C17-B74E-70D5DAD0C3F4}"/>
              </a:ext>
            </a:extLst>
          </p:cNvPr>
          <p:cNvSpPr/>
          <p:nvPr/>
        </p:nvSpPr>
        <p:spPr>
          <a:xfrm>
            <a:off x="1169582" y="1848359"/>
            <a:ext cx="1285504" cy="375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UNICEF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8" name="Ορθογώνιο: Στρογγύλεμα γωνιών 7">
            <a:extLst>
              <a:ext uri="{FF2B5EF4-FFF2-40B4-BE49-F238E27FC236}">
                <a16:creationId xmlns:a16="http://schemas.microsoft.com/office/drawing/2014/main" id="{1045524B-A788-4970-9185-1AC35B368317}"/>
              </a:ext>
            </a:extLst>
          </p:cNvPr>
          <p:cNvSpPr/>
          <p:nvPr/>
        </p:nvSpPr>
        <p:spPr>
          <a:xfrm>
            <a:off x="1169582" y="2438761"/>
            <a:ext cx="1329071" cy="375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UNESCO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10" name="Ορθογώνιο: Στρογγύλεμα γωνιών 9">
            <a:extLst>
              <a:ext uri="{FF2B5EF4-FFF2-40B4-BE49-F238E27FC236}">
                <a16:creationId xmlns:a16="http://schemas.microsoft.com/office/drawing/2014/main" id="{8183BE88-AA95-4FCB-B7A8-DD07AA155EE4}"/>
              </a:ext>
            </a:extLst>
          </p:cNvPr>
          <p:cNvSpPr/>
          <p:nvPr/>
        </p:nvSpPr>
        <p:spPr>
          <a:xfrm>
            <a:off x="165530" y="3684876"/>
            <a:ext cx="3119928" cy="375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Inclusive Education of Canada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11" name="Ορθογώνιο 10">
            <a:extLst>
              <a:ext uri="{FF2B5EF4-FFF2-40B4-BE49-F238E27FC236}">
                <a16:creationId xmlns:a16="http://schemas.microsoft.com/office/drawing/2014/main" id="{1042D378-1525-42A9-A79D-0C8CB2A0CB45}"/>
              </a:ext>
            </a:extLst>
          </p:cNvPr>
          <p:cNvSpPr/>
          <p:nvPr/>
        </p:nvSpPr>
        <p:spPr>
          <a:xfrm>
            <a:off x="3259624" y="3684876"/>
            <a:ext cx="4658455" cy="375552"/>
          </a:xfrm>
          <a:prstGeom prst="rect">
            <a:avLst/>
          </a:prstGeom>
        </p:spPr>
        <p:txBody>
          <a:bodyPr wrap="none">
            <a:sp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https://inclusiveeducation.ca/about/what-is-ie/</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Ορθογώνιο 11">
            <a:extLst>
              <a:ext uri="{FF2B5EF4-FFF2-40B4-BE49-F238E27FC236}">
                <a16:creationId xmlns:a16="http://schemas.microsoft.com/office/drawing/2014/main" id="{1226B703-DE20-4FB9-94E5-4444DD2C458D}"/>
              </a:ext>
            </a:extLst>
          </p:cNvPr>
          <p:cNvSpPr/>
          <p:nvPr/>
        </p:nvSpPr>
        <p:spPr>
          <a:xfrm>
            <a:off x="296864" y="4224889"/>
            <a:ext cx="11250094" cy="671915"/>
          </a:xfrm>
          <a:prstGeom prst="rect">
            <a:avLst/>
          </a:prstGeom>
        </p:spPr>
        <p:txBody>
          <a:bodyPr wrap="square">
            <a:spAutoFit/>
          </a:bodyPr>
          <a:lstStyle/>
          <a:p>
            <a:pPr>
              <a:lnSpc>
                <a:spcPct val="107000"/>
              </a:lnSpc>
              <a:spcAft>
                <a:spcPts val="800"/>
              </a:spcAft>
            </a:pPr>
            <a:r>
              <a:rPr lang="el-GR" dirty="0">
                <a:latin typeface="Times New Roman" panose="02020603050405020304" pitchFamily="18" charset="0"/>
                <a:ea typeface="Calibri" panose="020F0502020204030204" pitchFamily="34" charset="0"/>
                <a:cs typeface="Times New Roman" panose="02020603050405020304" pitchFamily="18" charset="0"/>
              </a:rPr>
              <a:t>Στασινός Δ. (2013). Η Ειδική Εκπαίδευση 2020:Για μια συμπεριληπτική ή ολική εκπαίδευση στο νέο-ψηφιακό σχολείο με ψηφιακούς πρωταθλητές. Αθήνα: εκδόσεις Παπαζήση.</a:t>
            </a:r>
          </a:p>
        </p:txBody>
      </p:sp>
      <p:sp>
        <p:nvSpPr>
          <p:cNvPr id="13" name="Ορθογώνιο 12">
            <a:extLst>
              <a:ext uri="{FF2B5EF4-FFF2-40B4-BE49-F238E27FC236}">
                <a16:creationId xmlns:a16="http://schemas.microsoft.com/office/drawing/2014/main" id="{B05E8AB8-B434-4D2C-B1CF-E96FA07575E4}"/>
              </a:ext>
            </a:extLst>
          </p:cNvPr>
          <p:cNvSpPr/>
          <p:nvPr/>
        </p:nvSpPr>
        <p:spPr>
          <a:xfrm>
            <a:off x="296863" y="4934529"/>
            <a:ext cx="11643499" cy="368755"/>
          </a:xfrm>
          <a:prstGeom prst="rect">
            <a:avLst/>
          </a:prstGeom>
        </p:spPr>
        <p:txBody>
          <a:bodyPr wrap="square">
            <a:spAutoFit/>
          </a:bodyPr>
          <a:lstStyle/>
          <a:p>
            <a:pPr>
              <a:lnSpc>
                <a:spcPct val="107000"/>
              </a:lnSpc>
              <a:spcAft>
                <a:spcPts val="800"/>
              </a:spcAft>
            </a:pPr>
            <a:r>
              <a:rPr lang="el-GR" dirty="0">
                <a:latin typeface="Times New Roman" panose="02020603050405020304" pitchFamily="18" charset="0"/>
                <a:ea typeface="Calibri" panose="020F0502020204030204" pitchFamily="34" charset="0"/>
                <a:cs typeface="Times New Roman" panose="02020603050405020304" pitchFamily="18" charset="0"/>
              </a:rPr>
              <a:t>Αγγελίδης Π. (2011). Η παιδαγωγική της παροχής ίσων ευκαιριών.  Παιδαγωγικές της Συμπερίληψης  Ζεφύρι: Διάδραση.</a:t>
            </a:r>
          </a:p>
        </p:txBody>
      </p:sp>
      <p:sp>
        <p:nvSpPr>
          <p:cNvPr id="14" name="Ορθογώνιο: Στρογγύλεμα γωνιών 13">
            <a:extLst>
              <a:ext uri="{FF2B5EF4-FFF2-40B4-BE49-F238E27FC236}">
                <a16:creationId xmlns:a16="http://schemas.microsoft.com/office/drawing/2014/main" id="{74F084C2-9CDB-48AF-B158-740C4BE5E2E7}"/>
              </a:ext>
            </a:extLst>
          </p:cNvPr>
          <p:cNvSpPr/>
          <p:nvPr/>
        </p:nvSpPr>
        <p:spPr>
          <a:xfrm>
            <a:off x="372141" y="1409125"/>
            <a:ext cx="8410352" cy="375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I.T.C.Erasmus+  7/8-11/8/2024 Prague </a:t>
            </a:r>
            <a:r>
              <a:rPr lang="el-GR"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Inclusive Education pdf by Denisa Mouchova  </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9" name="Ορθογώνιο 8">
            <a:extLst>
              <a:ext uri="{FF2B5EF4-FFF2-40B4-BE49-F238E27FC236}">
                <a16:creationId xmlns:a16="http://schemas.microsoft.com/office/drawing/2014/main" id="{424396A9-0B2E-4D7E-8318-FA2C4FA1F349}"/>
              </a:ext>
            </a:extLst>
          </p:cNvPr>
          <p:cNvSpPr/>
          <p:nvPr/>
        </p:nvSpPr>
        <p:spPr>
          <a:xfrm>
            <a:off x="3285458" y="5551904"/>
            <a:ext cx="6239542" cy="646331"/>
          </a:xfrm>
          <a:prstGeom prst="rect">
            <a:avLst/>
          </a:prstGeom>
        </p:spPr>
        <p:txBody>
          <a:bodyPr wrap="square">
            <a:spAutoFit/>
          </a:bodyPr>
          <a:lstStyle/>
          <a:p>
            <a:r>
              <a:rPr lang="en-US" dirty="0">
                <a:hlinkClick r:id="rId6"/>
              </a:rPr>
              <a:t>https://inactionforabetterworld.com/17-pagkosmioi-stoxoi/</a:t>
            </a:r>
            <a:endParaRPr lang="el-GR" dirty="0"/>
          </a:p>
          <a:p>
            <a:endParaRPr lang="el-GR" dirty="0"/>
          </a:p>
        </p:txBody>
      </p:sp>
      <p:sp>
        <p:nvSpPr>
          <p:cNvPr id="15" name="Ορθογώνιο: Στρογγύλεμα γωνιών 14">
            <a:extLst>
              <a:ext uri="{FF2B5EF4-FFF2-40B4-BE49-F238E27FC236}">
                <a16:creationId xmlns:a16="http://schemas.microsoft.com/office/drawing/2014/main" id="{B6A655E1-07B2-4E13-A2AD-EF3078717C36}"/>
              </a:ext>
            </a:extLst>
          </p:cNvPr>
          <p:cNvSpPr/>
          <p:nvPr/>
        </p:nvSpPr>
        <p:spPr>
          <a:xfrm>
            <a:off x="165530" y="5542427"/>
            <a:ext cx="3119928" cy="3755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a:t>
            </a:r>
            <a:r>
              <a:rPr lang="el-GR"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action for a </a:t>
            </a:r>
            <a:r>
              <a:rPr lang="en-US" dirty="0" err="1">
                <a:solidFill>
                  <a:schemeClr val="tx1"/>
                </a:solidFill>
                <a:latin typeface="Times New Roman" panose="02020603050405020304" pitchFamily="18" charset="0"/>
                <a:cs typeface="Times New Roman" panose="02020603050405020304" pitchFamily="18" charset="0"/>
              </a:rPr>
              <a:t>beter</a:t>
            </a:r>
            <a:r>
              <a:rPr lang="en-US" dirty="0">
                <a:solidFill>
                  <a:schemeClr val="tx1"/>
                </a:solidFill>
                <a:latin typeface="Times New Roman" panose="02020603050405020304" pitchFamily="18" charset="0"/>
                <a:cs typeface="Times New Roman" panose="02020603050405020304" pitchFamily="18" charset="0"/>
              </a:rPr>
              <a:t> word  </a:t>
            </a:r>
            <a:endParaRPr lang="el-G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14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E957EE20-7AAD-41BF-AD07-147EA72FD39F}"/>
              </a:ext>
            </a:extLst>
          </p:cNvPr>
          <p:cNvSpPr/>
          <p:nvPr/>
        </p:nvSpPr>
        <p:spPr>
          <a:xfrm>
            <a:off x="1196226" y="622013"/>
            <a:ext cx="9234313" cy="707886"/>
          </a:xfrm>
          <a:prstGeom prst="rect">
            <a:avLst/>
          </a:prstGeom>
        </p:spPr>
        <p:txBody>
          <a:bodyPr wrap="square">
            <a:spAutoFit/>
          </a:bodyPr>
          <a:lstStyle/>
          <a:p>
            <a:pPr algn="ctr"/>
            <a:r>
              <a:rPr lang="el-GR" sz="4000" b="1" dirty="0">
                <a:solidFill>
                  <a:srgbClr val="0070C0"/>
                </a:solidFill>
                <a:latin typeface="Comic Sans MS" panose="030F0702030302020204" pitchFamily="66" charset="0"/>
                <a:cs typeface="Times New Roman" panose="02020603050405020304" pitchFamily="18" charset="0"/>
              </a:rPr>
              <a:t> Ευχαριστούμε για τη συμμετοχή σας</a:t>
            </a:r>
            <a:endParaRPr lang="el-GR" sz="3600" b="1" dirty="0">
              <a:solidFill>
                <a:srgbClr val="0070C0"/>
              </a:solidFill>
              <a:latin typeface="Comic Sans MS" panose="030F0702030302020204" pitchFamily="66" charset="0"/>
              <a:cs typeface="Times New Roman" panose="02020603050405020304" pitchFamily="18" charset="0"/>
            </a:endParaRPr>
          </a:p>
        </p:txBody>
      </p:sp>
      <p:sp>
        <p:nvSpPr>
          <p:cNvPr id="5" name="Ορθογώνιο: Στρογγύλεμα γωνιών 4">
            <a:extLst>
              <a:ext uri="{FF2B5EF4-FFF2-40B4-BE49-F238E27FC236}">
                <a16:creationId xmlns:a16="http://schemas.microsoft.com/office/drawing/2014/main" id="{A0E889E8-C4C8-4317-8BCC-892217A645E8}"/>
              </a:ext>
            </a:extLst>
          </p:cNvPr>
          <p:cNvSpPr/>
          <p:nvPr/>
        </p:nvSpPr>
        <p:spPr>
          <a:xfrm>
            <a:off x="1478844" y="4285226"/>
            <a:ext cx="9234312"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rgbClr val="FF0000"/>
                </a:solidFill>
                <a:latin typeface="Comic Sans MS" panose="030F0702030302020204" pitchFamily="66" charset="0"/>
                <a:cs typeface="Times New Roman" panose="02020603050405020304" pitchFamily="18" charset="0"/>
              </a:rPr>
              <a:t>Ομάδα </a:t>
            </a:r>
            <a:r>
              <a:rPr lang="en-US" sz="3600" dirty="0">
                <a:solidFill>
                  <a:srgbClr val="FF0000"/>
                </a:solidFill>
                <a:latin typeface="Comic Sans MS" panose="030F0702030302020204" pitchFamily="66" charset="0"/>
                <a:cs typeface="Times New Roman" panose="02020603050405020304" pitchFamily="18" charset="0"/>
              </a:rPr>
              <a:t>Erasmus 7o</a:t>
            </a:r>
            <a:r>
              <a:rPr lang="el-GR" sz="3600" dirty="0">
                <a:solidFill>
                  <a:srgbClr val="FF0000"/>
                </a:solidFill>
                <a:latin typeface="Comic Sans MS" panose="030F0702030302020204" pitchFamily="66" charset="0"/>
                <a:cs typeface="Times New Roman" panose="02020603050405020304" pitchFamily="18" charset="0"/>
              </a:rPr>
              <a:t>υ Γυμνασίου Κέρκυρας</a:t>
            </a:r>
            <a:r>
              <a:rPr lang="en-US" sz="3600" dirty="0">
                <a:solidFill>
                  <a:srgbClr val="FF0000"/>
                </a:solidFill>
                <a:latin typeface="Comic Sans MS" panose="030F0702030302020204" pitchFamily="66" charset="0"/>
                <a:cs typeface="Times New Roman" panose="02020603050405020304" pitchFamily="18" charset="0"/>
              </a:rPr>
              <a:t>  </a:t>
            </a:r>
            <a:endParaRPr lang="el-GR" sz="3600" dirty="0">
              <a:solidFill>
                <a:srgbClr val="FF0000"/>
              </a:solidFill>
              <a:latin typeface="Comic Sans MS" panose="030F0702030302020204" pitchFamily="66" charset="0"/>
              <a:cs typeface="Times New Roman" panose="02020603050405020304" pitchFamily="18" charset="0"/>
            </a:endParaRPr>
          </a:p>
        </p:txBody>
      </p:sp>
      <p:pic>
        <p:nvPicPr>
          <p:cNvPr id="6" name="Picture 6" descr="https://encrypted-tbn3.gstatic.com/images?q=tbn:ANd9GcTGe6DXLvN34UI1X19xLpzWVNmtWcRqT-c3EEw41kHfsGCGlOO3">
            <a:extLst>
              <a:ext uri="{FF2B5EF4-FFF2-40B4-BE49-F238E27FC236}">
                <a16:creationId xmlns:a16="http://schemas.microsoft.com/office/drawing/2014/main" id="{6A0B46A8-875B-4BFD-856E-ADC860079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7238" y="1445724"/>
            <a:ext cx="2670000" cy="2285432"/>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016C74E7-4614-4EC7-9282-B56EBDB62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446" y="5824455"/>
            <a:ext cx="1107469" cy="1033544"/>
          </a:xfrm>
          <a:prstGeom prst="rect">
            <a:avLst/>
          </a:prstGeom>
        </p:spPr>
      </p:pic>
      <p:pic>
        <p:nvPicPr>
          <p:cNvPr id="8" name="Εικόνα 7">
            <a:extLst>
              <a:ext uri="{FF2B5EF4-FFF2-40B4-BE49-F238E27FC236}">
                <a16:creationId xmlns:a16="http://schemas.microsoft.com/office/drawing/2014/main" id="{A8B89F97-3EB0-41E3-8F12-96FDDE3EC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09" y="5809325"/>
            <a:ext cx="5462357" cy="1033544"/>
          </a:xfrm>
          <a:prstGeom prst="rect">
            <a:avLst/>
          </a:prstGeom>
        </p:spPr>
      </p:pic>
      <p:pic>
        <p:nvPicPr>
          <p:cNvPr id="9" name="Εικόνα 8">
            <a:extLst>
              <a:ext uri="{FF2B5EF4-FFF2-40B4-BE49-F238E27FC236}">
                <a16:creationId xmlns:a16="http://schemas.microsoft.com/office/drawing/2014/main" id="{B0740AF7-D1BD-455D-8519-B8E2A99D7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3495" y="5684910"/>
            <a:ext cx="2728106" cy="1102154"/>
          </a:xfrm>
          <a:prstGeom prst="rect">
            <a:avLst/>
          </a:prstGeom>
        </p:spPr>
      </p:pic>
    </p:spTree>
    <p:extLst>
      <p:ext uri="{BB962C8B-B14F-4D97-AF65-F5344CB8AC3E}">
        <p14:creationId xmlns:p14="http://schemas.microsoft.com/office/powerpoint/2010/main" val="318296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AE18FA7-93AB-4F2F-9C33-8F0DFE07B39B}"/>
              </a:ext>
            </a:extLst>
          </p:cNvPr>
          <p:cNvSpPr/>
          <p:nvPr/>
        </p:nvSpPr>
        <p:spPr>
          <a:xfrm>
            <a:off x="1240464" y="136525"/>
            <a:ext cx="10412819" cy="5416868"/>
          </a:xfrm>
          <a:prstGeom prst="rect">
            <a:avLst/>
          </a:prstGeom>
        </p:spPr>
        <p:txBody>
          <a:bodyPr wrap="square">
            <a:spAutoFit/>
          </a:bodyPr>
          <a:lstStyle/>
          <a:p>
            <a:pPr>
              <a:spcAft>
                <a:spcPts val="1200"/>
              </a:spcAft>
            </a:pPr>
            <a:r>
              <a:rPr lang="en-US" sz="2800" dirty="0">
                <a:solidFill>
                  <a:srgbClr val="000000"/>
                </a:solidFill>
                <a:latin typeface="Times New Roman" panose="02020603050405020304" pitchFamily="18" charset="0"/>
                <a:cs typeface="Times New Roman" panose="02020603050405020304" pitchFamily="18" charset="0"/>
              </a:rPr>
              <a:t>Το σχέδιο «Inclusive Education» </a:t>
            </a:r>
            <a:r>
              <a:rPr lang="el-GR"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συγχρη</a:t>
            </a:r>
            <a:r>
              <a:rPr lang="el-GR" sz="2800" dirty="0">
                <a:solidFill>
                  <a:srgbClr val="000000"/>
                </a:solidFill>
                <a:latin typeface="Times New Roman" panose="02020603050405020304" pitchFamily="18" charset="0"/>
                <a:cs typeface="Times New Roman" panose="02020603050405020304" pitchFamily="18" charset="0"/>
              </a:rPr>
              <a:t>μ</a:t>
            </a:r>
            <a:r>
              <a:rPr lang="en-US" sz="2800" dirty="0">
                <a:solidFill>
                  <a:srgbClr val="000000"/>
                </a:solidFill>
                <a:latin typeface="Times New Roman" panose="02020603050405020304" pitchFamily="18" charset="0"/>
                <a:cs typeface="Times New Roman" panose="02020603050405020304" pitchFamily="18" charset="0"/>
              </a:rPr>
              <a:t>α</a:t>
            </a:r>
            <a:r>
              <a:rPr lang="en-US" sz="2800" dirty="0" err="1">
                <a:solidFill>
                  <a:srgbClr val="000000"/>
                </a:solidFill>
                <a:latin typeface="Times New Roman" panose="02020603050405020304" pitchFamily="18" charset="0"/>
                <a:cs typeface="Times New Roman" panose="02020603050405020304" pitchFamily="18" charset="0"/>
              </a:rPr>
              <a:t>τοδοτείτ</a:t>
            </a:r>
            <a:r>
              <a:rPr lang="en-US" sz="2800" dirty="0">
                <a:solidFill>
                  <a:srgbClr val="000000"/>
                </a:solidFill>
                <a:latin typeface="Times New Roman" panose="02020603050405020304" pitchFamily="18" charset="0"/>
                <a:cs typeface="Times New Roman" panose="02020603050405020304" pitchFamily="18" charset="0"/>
              </a:rPr>
              <a:t>αι από την Ευρωπαϊκή Ένωση. Το π</a:t>
            </a:r>
            <a:r>
              <a:rPr lang="en-US" sz="2800" dirty="0" err="1">
                <a:solidFill>
                  <a:srgbClr val="000000"/>
                </a:solidFill>
                <a:latin typeface="Times New Roman" panose="02020603050405020304" pitchFamily="18" charset="0"/>
                <a:cs typeface="Times New Roman" panose="02020603050405020304" pitchFamily="18" charset="0"/>
              </a:rPr>
              <a:t>εριεχόμενο</a:t>
            </a:r>
            <a:r>
              <a:rPr lang="el-GR"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 του υλικού </a:t>
            </a:r>
            <a:r>
              <a:rPr lang="el-GR"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είν</a:t>
            </a:r>
            <a:r>
              <a:rPr lang="en-US" sz="2800" dirty="0">
                <a:solidFill>
                  <a:srgbClr val="000000"/>
                </a:solidFill>
                <a:latin typeface="Times New Roman" panose="02020603050405020304" pitchFamily="18" charset="0"/>
                <a:cs typeface="Times New Roman" panose="02020603050405020304" pitchFamily="18" charset="0"/>
              </a:rPr>
              <a:t>αι αποκλειστική ευθύνη του δικαιούχου, του 7ου Γυμνασίου Κέρκυρας και ούτε η Ευρωπαϊκή Επιτροπή ούτε η Εθνική Μονάδα Συντονισμού Erasmus+ ΙΚΥ είναι υπεύθυνες για τη χρήση που μπορεί να γίνει των πληροφοριών που αναφέρονται.</a:t>
            </a:r>
            <a:endParaRPr lang="en-US" sz="2800" dirty="0">
              <a:latin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cs typeface="Times New Roman" panose="02020603050405020304" pitchFamily="18" charset="0"/>
              </a:rPr>
              <a:t>The material of the project reflects only the author’s views. The European Commission’s support for the production of this publication does not constitute an endorsement of the contents which reflects the views only of the authors, and the Commission or the Hellenic National Agency cannot be held responsible for any use which may be made of the information contained therein.</a:t>
            </a:r>
            <a:endParaRPr lang="en-US" sz="2800" dirty="0">
              <a:effectLst/>
              <a:latin typeface="Times New Roman" panose="02020603050405020304" pitchFamily="18" charset="0"/>
              <a:cs typeface="Times New Roman" panose="02020603050405020304" pitchFamily="18" charset="0"/>
            </a:endParaRPr>
          </a:p>
        </p:txBody>
      </p:sp>
      <p:pic>
        <p:nvPicPr>
          <p:cNvPr id="7" name="Εικόνα 6">
            <a:extLst>
              <a:ext uri="{FF2B5EF4-FFF2-40B4-BE49-F238E27FC236}">
                <a16:creationId xmlns:a16="http://schemas.microsoft.com/office/drawing/2014/main" id="{3D945D1A-144F-4BC3-9C4A-DD1FA2AED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82" y="5732394"/>
            <a:ext cx="1206115" cy="1125606"/>
          </a:xfrm>
          <a:prstGeom prst="rect">
            <a:avLst/>
          </a:prstGeom>
        </p:spPr>
      </p:pic>
      <p:pic>
        <p:nvPicPr>
          <p:cNvPr id="8" name="Εικόνα 7">
            <a:extLst>
              <a:ext uri="{FF2B5EF4-FFF2-40B4-BE49-F238E27FC236}">
                <a16:creationId xmlns:a16="http://schemas.microsoft.com/office/drawing/2014/main" id="{693B3AAA-EAA2-455F-862B-B74611B39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45" y="5717264"/>
            <a:ext cx="5948912" cy="1125606"/>
          </a:xfrm>
          <a:prstGeom prst="rect">
            <a:avLst/>
          </a:prstGeom>
        </p:spPr>
      </p:pic>
      <p:pic>
        <p:nvPicPr>
          <p:cNvPr id="9" name="Εικόνα 8">
            <a:extLst>
              <a:ext uri="{FF2B5EF4-FFF2-40B4-BE49-F238E27FC236}">
                <a16:creationId xmlns:a16="http://schemas.microsoft.com/office/drawing/2014/main" id="{42ADF0DA-F27C-4445-A400-F05E3C659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232" y="5738125"/>
            <a:ext cx="2588339" cy="1045689"/>
          </a:xfrm>
          <a:prstGeom prst="rect">
            <a:avLst/>
          </a:prstGeom>
        </p:spPr>
      </p:pic>
    </p:spTree>
    <p:extLst>
      <p:ext uri="{BB962C8B-B14F-4D97-AF65-F5344CB8AC3E}">
        <p14:creationId xmlns:p14="http://schemas.microsoft.com/office/powerpoint/2010/main" val="390320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62784A3-2355-4E5F-932C-C2E14D89DFBD}"/>
              </a:ext>
            </a:extLst>
          </p:cNvPr>
          <p:cNvSpPr/>
          <p:nvPr/>
        </p:nvSpPr>
        <p:spPr>
          <a:xfrm>
            <a:off x="2137847" y="537815"/>
            <a:ext cx="7107802" cy="1200329"/>
          </a:xfrm>
          <a:prstGeom prst="rect">
            <a:avLst/>
          </a:prstGeom>
        </p:spPr>
        <p:txBody>
          <a:bodyPr wrap="square">
            <a:spAutoFit/>
          </a:bodyPr>
          <a:lstStyle/>
          <a:p>
            <a:pPr algn="ctr"/>
            <a:r>
              <a:rPr lang="el-GR" sz="4000" b="1" dirty="0">
                <a:solidFill>
                  <a:srgbClr val="0070C0"/>
                </a:solidFill>
                <a:latin typeface="Times New Roman" panose="02020603050405020304" pitchFamily="18" charset="0"/>
                <a:cs typeface="Times New Roman" panose="02020603050405020304" pitchFamily="18" charset="0"/>
              </a:rPr>
              <a:t> </a:t>
            </a:r>
            <a:r>
              <a:rPr lang="el-GR" sz="3600" b="1" dirty="0">
                <a:solidFill>
                  <a:srgbClr val="0070C0"/>
                </a:solidFill>
                <a:latin typeface="Times New Roman" panose="02020603050405020304" pitchFamily="18" charset="0"/>
                <a:cs typeface="Times New Roman" panose="02020603050405020304" pitchFamily="18" charset="0"/>
              </a:rPr>
              <a:t>Συμπεριληπτική εκπαίδευση</a:t>
            </a:r>
          </a:p>
          <a:p>
            <a:pPr algn="ctr"/>
            <a:r>
              <a:rPr lang="en-US" sz="3200" b="1" dirty="0">
                <a:solidFill>
                  <a:srgbClr val="0070C0"/>
                </a:solidFill>
                <a:latin typeface="Times New Roman" panose="02020603050405020304" pitchFamily="18" charset="0"/>
                <a:cs typeface="Times New Roman" panose="02020603050405020304" pitchFamily="18" charset="0"/>
              </a:rPr>
              <a:t>(Inclusive education)</a:t>
            </a:r>
            <a:endParaRPr lang="el-GR" sz="3200" b="1" dirty="0">
              <a:solidFill>
                <a:srgbClr val="0070C0"/>
              </a:solidFill>
              <a:latin typeface="Times New Roman" panose="02020603050405020304" pitchFamily="18" charset="0"/>
              <a:cs typeface="Times New Roman" panose="02020603050405020304" pitchFamily="18" charset="0"/>
            </a:endParaRPr>
          </a:p>
        </p:txBody>
      </p:sp>
      <p:pic>
        <p:nvPicPr>
          <p:cNvPr id="3" name="Εικόνα 2">
            <a:extLst>
              <a:ext uri="{FF2B5EF4-FFF2-40B4-BE49-F238E27FC236}">
                <a16:creationId xmlns:a16="http://schemas.microsoft.com/office/drawing/2014/main" id="{B23B92AC-AB66-4D3C-B1DC-3F3492CBF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982" y="5732394"/>
            <a:ext cx="1206115" cy="1125606"/>
          </a:xfrm>
          <a:prstGeom prst="rect">
            <a:avLst/>
          </a:prstGeom>
        </p:spPr>
      </p:pic>
      <p:pic>
        <p:nvPicPr>
          <p:cNvPr id="7" name="Εικόνα 6">
            <a:extLst>
              <a:ext uri="{FF2B5EF4-FFF2-40B4-BE49-F238E27FC236}">
                <a16:creationId xmlns:a16="http://schemas.microsoft.com/office/drawing/2014/main" id="{134D06FD-A8F0-499F-9D7A-6FDF78DFF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45" y="5717264"/>
            <a:ext cx="5948912" cy="1125606"/>
          </a:xfrm>
          <a:prstGeom prst="rect">
            <a:avLst/>
          </a:prstGeom>
        </p:spPr>
      </p:pic>
      <p:pic>
        <p:nvPicPr>
          <p:cNvPr id="9" name="Εικόνα 8">
            <a:extLst>
              <a:ext uri="{FF2B5EF4-FFF2-40B4-BE49-F238E27FC236}">
                <a16:creationId xmlns:a16="http://schemas.microsoft.com/office/drawing/2014/main" id="{FB6DDB56-1149-46DD-AE3A-972A5567E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232" y="5738125"/>
            <a:ext cx="2588339" cy="1045689"/>
          </a:xfrm>
          <a:prstGeom prst="rect">
            <a:avLst/>
          </a:prstGeom>
        </p:spPr>
      </p:pic>
      <p:pic>
        <p:nvPicPr>
          <p:cNvPr id="2" name="Εικόνα 1">
            <a:extLst>
              <a:ext uri="{FF2B5EF4-FFF2-40B4-BE49-F238E27FC236}">
                <a16:creationId xmlns:a16="http://schemas.microsoft.com/office/drawing/2014/main" id="{919A3943-0BAC-4D21-9F62-630847E97CE7}"/>
              </a:ext>
            </a:extLst>
          </p:cNvPr>
          <p:cNvPicPr>
            <a:picLocks noChangeAspect="1"/>
          </p:cNvPicPr>
          <p:nvPr/>
        </p:nvPicPr>
        <p:blipFill>
          <a:blip r:embed="rId5"/>
          <a:stretch>
            <a:fillRect/>
          </a:stretch>
        </p:blipFill>
        <p:spPr>
          <a:xfrm>
            <a:off x="1644500" y="1909201"/>
            <a:ext cx="8623449" cy="3039597"/>
          </a:xfrm>
          <a:prstGeom prst="rect">
            <a:avLst/>
          </a:prstGeom>
        </p:spPr>
      </p:pic>
    </p:spTree>
    <p:extLst>
      <p:ext uri="{BB962C8B-B14F-4D97-AF65-F5344CB8AC3E}">
        <p14:creationId xmlns:p14="http://schemas.microsoft.com/office/powerpoint/2010/main" val="168042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3CABAC85-88F3-427B-A8E6-FB986D698E46}"/>
              </a:ext>
            </a:extLst>
          </p:cNvPr>
          <p:cNvSpPr txBox="1">
            <a:spLocks noChangeArrowheads="1"/>
          </p:cNvSpPr>
          <p:nvPr/>
        </p:nvSpPr>
        <p:spPr bwMode="auto">
          <a:xfrm>
            <a:off x="290512" y="2200634"/>
            <a:ext cx="11610975" cy="1255728"/>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sz="2800" dirty="0"/>
              <a:t>  </a:t>
            </a:r>
            <a:r>
              <a:rPr lang="el-GR" sz="2800" b="1" dirty="0">
                <a:latin typeface="Times New Roman" panose="02020603050405020304" pitchFamily="18" charset="0"/>
                <a:cs typeface="Times New Roman" panose="02020603050405020304" pitchFamily="18" charset="0"/>
              </a:rPr>
              <a:t>Όλα  τα παιδιά </a:t>
            </a:r>
            <a:r>
              <a:rPr lang="el-GR" sz="2800" dirty="0">
                <a:latin typeface="Times New Roman" panose="02020603050405020304" pitchFamily="18" charset="0"/>
                <a:cs typeface="Times New Roman" panose="02020603050405020304" pitchFamily="18" charset="0"/>
              </a:rPr>
              <a:t>φοιτούν στο </a:t>
            </a:r>
            <a:r>
              <a:rPr lang="el-GR" sz="2800" b="1" dirty="0">
                <a:latin typeface="Times New Roman" panose="02020603050405020304" pitchFamily="18" charset="0"/>
                <a:cs typeface="Times New Roman" panose="02020603050405020304" pitchFamily="18" charset="0"/>
              </a:rPr>
              <a:t>ίδιο σχολείο</a:t>
            </a:r>
            <a:r>
              <a:rPr lang="el-GR" sz="2800" dirty="0">
                <a:latin typeface="Times New Roman" panose="02020603050405020304" pitchFamily="18" charset="0"/>
                <a:cs typeface="Times New Roman" panose="02020603050405020304" pitchFamily="18" charset="0"/>
              </a:rPr>
              <a:t>, χωρίς διακρίσεις, διδάσκονται από τους ίδιους εκπαιδευτικούς, ακολουθούν το ίδιο αναλυτικό πρόγραμμα και απολαμβάνουν ίσες ευκαιρίες στη διδασκαλία και στη μάθηση (Στασινός 2013). </a:t>
            </a:r>
            <a:endParaRPr lang="el-GR" altLang="el-GR" sz="2800" dirty="0"/>
          </a:p>
        </p:txBody>
      </p:sp>
      <p:sp>
        <p:nvSpPr>
          <p:cNvPr id="4" name="Ορθογώνιο 3">
            <a:extLst>
              <a:ext uri="{FF2B5EF4-FFF2-40B4-BE49-F238E27FC236}">
                <a16:creationId xmlns:a16="http://schemas.microsoft.com/office/drawing/2014/main" id="{A9F2F5A8-B666-4B87-B13C-A1A6564159AE}"/>
              </a:ext>
            </a:extLst>
          </p:cNvPr>
          <p:cNvSpPr/>
          <p:nvPr/>
        </p:nvSpPr>
        <p:spPr>
          <a:xfrm>
            <a:off x="2440236" y="190420"/>
            <a:ext cx="6172136" cy="1200329"/>
          </a:xfrm>
          <a:prstGeom prst="rect">
            <a:avLst/>
          </a:prstGeom>
        </p:spPr>
        <p:txBody>
          <a:bodyPr wrap="square">
            <a:spAutoFit/>
          </a:bodyPr>
          <a:lstStyle/>
          <a:p>
            <a:pPr algn="ctr"/>
            <a:r>
              <a:rPr lang="el-GR" sz="4000" b="1" dirty="0">
                <a:solidFill>
                  <a:srgbClr val="0070C0"/>
                </a:solidFill>
                <a:latin typeface="Times New Roman" panose="02020603050405020304" pitchFamily="18" charset="0"/>
                <a:cs typeface="Times New Roman" panose="02020603050405020304" pitchFamily="18" charset="0"/>
              </a:rPr>
              <a:t> </a:t>
            </a:r>
            <a:r>
              <a:rPr lang="el-GR" sz="3600" b="1" dirty="0">
                <a:solidFill>
                  <a:srgbClr val="0070C0"/>
                </a:solidFill>
                <a:latin typeface="Times New Roman" panose="02020603050405020304" pitchFamily="18" charset="0"/>
                <a:cs typeface="Times New Roman" panose="02020603050405020304" pitchFamily="18" charset="0"/>
              </a:rPr>
              <a:t>Συμπεριληπτική εκπαίδευση</a:t>
            </a:r>
          </a:p>
          <a:p>
            <a:pPr algn="ctr"/>
            <a:r>
              <a:rPr lang="en-US" sz="3200" b="1" dirty="0">
                <a:solidFill>
                  <a:srgbClr val="0070C0"/>
                </a:solidFill>
                <a:latin typeface="Times New Roman" panose="02020603050405020304" pitchFamily="18" charset="0"/>
                <a:cs typeface="Times New Roman" panose="02020603050405020304" pitchFamily="18" charset="0"/>
              </a:rPr>
              <a:t>(Inclusive education)</a:t>
            </a:r>
            <a:endParaRPr lang="el-GR" sz="3200" b="1" dirty="0">
              <a:solidFill>
                <a:srgbClr val="0070C0"/>
              </a:solidFill>
              <a:latin typeface="Times New Roman" panose="02020603050405020304" pitchFamily="18" charset="0"/>
              <a:cs typeface="Times New Roman" panose="02020603050405020304" pitchFamily="18" charset="0"/>
            </a:endParaRPr>
          </a:p>
        </p:txBody>
      </p:sp>
      <p:sp>
        <p:nvSpPr>
          <p:cNvPr id="7" name="Ορθογώνιο: Στρογγύλεμα γωνιών 6">
            <a:extLst>
              <a:ext uri="{FF2B5EF4-FFF2-40B4-BE49-F238E27FC236}">
                <a16:creationId xmlns:a16="http://schemas.microsoft.com/office/drawing/2014/main" id="{3658AEF7-829A-4125-A539-DA08B8E9A56E}"/>
              </a:ext>
            </a:extLst>
          </p:cNvPr>
          <p:cNvSpPr/>
          <p:nvPr/>
        </p:nvSpPr>
        <p:spPr>
          <a:xfrm>
            <a:off x="212652" y="1455373"/>
            <a:ext cx="3030278"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rgbClr val="FF0000"/>
                </a:solidFill>
                <a:latin typeface="Times New Roman" panose="02020603050405020304" pitchFamily="18" charset="0"/>
                <a:cs typeface="Times New Roman" panose="02020603050405020304" pitchFamily="18" charset="0"/>
              </a:rPr>
              <a:t>Σημαίνει ότι ..</a:t>
            </a:r>
            <a:r>
              <a:rPr lang="en-US" sz="3600" dirty="0">
                <a:solidFill>
                  <a:srgbClr val="FF0000"/>
                </a:solidFill>
                <a:latin typeface="Times New Roman" panose="02020603050405020304" pitchFamily="18" charset="0"/>
                <a:cs typeface="Times New Roman" panose="02020603050405020304" pitchFamily="18" charset="0"/>
              </a:rPr>
              <a:t>  </a:t>
            </a:r>
            <a:endParaRPr lang="el-GR" sz="3600" dirty="0">
              <a:solidFill>
                <a:srgbClr val="FF0000"/>
              </a:solidFill>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A55A47C1-9799-4809-BC49-1D5B04F7CDD3}"/>
              </a:ext>
            </a:extLst>
          </p:cNvPr>
          <p:cNvPicPr>
            <a:picLocks noChangeAspect="1"/>
          </p:cNvPicPr>
          <p:nvPr/>
        </p:nvPicPr>
        <p:blipFill>
          <a:blip r:embed="rId2"/>
          <a:stretch>
            <a:fillRect/>
          </a:stretch>
        </p:blipFill>
        <p:spPr>
          <a:xfrm>
            <a:off x="1782979" y="3604912"/>
            <a:ext cx="7486650" cy="2800350"/>
          </a:xfrm>
          <a:prstGeom prst="rect">
            <a:avLst/>
          </a:prstGeom>
        </p:spPr>
      </p:pic>
    </p:spTree>
    <p:extLst>
      <p:ext uri="{BB962C8B-B14F-4D97-AF65-F5344CB8AC3E}">
        <p14:creationId xmlns:p14="http://schemas.microsoft.com/office/powerpoint/2010/main" val="41103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82AD27B-0D7D-4CD6-B2D7-CE89628CC8E4}"/>
              </a:ext>
            </a:extLst>
          </p:cNvPr>
          <p:cNvPicPr>
            <a:picLocks noChangeAspect="1"/>
          </p:cNvPicPr>
          <p:nvPr/>
        </p:nvPicPr>
        <p:blipFill>
          <a:blip r:embed="rId2"/>
          <a:stretch>
            <a:fillRect/>
          </a:stretch>
        </p:blipFill>
        <p:spPr>
          <a:xfrm>
            <a:off x="2372123" y="2564073"/>
            <a:ext cx="7055528" cy="3801609"/>
          </a:xfrm>
          <a:prstGeom prst="rect">
            <a:avLst/>
          </a:prstGeom>
        </p:spPr>
      </p:pic>
      <p:sp>
        <p:nvSpPr>
          <p:cNvPr id="4" name="Text Box 4">
            <a:extLst>
              <a:ext uri="{FF2B5EF4-FFF2-40B4-BE49-F238E27FC236}">
                <a16:creationId xmlns:a16="http://schemas.microsoft.com/office/drawing/2014/main" id="{650D0A37-9AB9-435D-A637-7578B1095042}"/>
              </a:ext>
            </a:extLst>
          </p:cNvPr>
          <p:cNvSpPr txBox="1">
            <a:spLocks noChangeArrowheads="1"/>
          </p:cNvSpPr>
          <p:nvPr/>
        </p:nvSpPr>
        <p:spPr bwMode="auto">
          <a:xfrm>
            <a:off x="832773" y="749596"/>
            <a:ext cx="10299515" cy="1643527"/>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buNone/>
            </a:pPr>
            <a:r>
              <a:rPr lang="el-GR" sz="2800" dirty="0"/>
              <a:t> </a:t>
            </a:r>
            <a:r>
              <a:rPr lang="el-GR" sz="2800" dirty="0">
                <a:latin typeface="Times New Roman" panose="02020603050405020304" pitchFamily="18" charset="0"/>
                <a:cs typeface="Times New Roman" panose="02020603050405020304" pitchFamily="18" charset="0"/>
              </a:rPr>
              <a:t>Σύμφωνα με την</a:t>
            </a:r>
            <a:r>
              <a:rPr lang="en-US" sz="2800" dirty="0">
                <a:latin typeface="Times New Roman" panose="02020603050405020304" pitchFamily="18" charset="0"/>
                <a:cs typeface="Times New Roman" panose="02020603050405020304" pitchFamily="18" charset="0"/>
              </a:rPr>
              <a:t> UNICEF</a:t>
            </a:r>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Η συμπεριληπτική εκπαίδευση είναι ο πιο αποτελεσματικός τρόπος, για να δοθεί σε όλα τα παιδιά, μια  δίκαιη ευκαιρία για να αναπτύξουν τις δεξιότητες που χρειάζονται για να ευδοκιμήσουν.</a:t>
            </a:r>
            <a:endParaRPr lang="el-GR" altLang="el-GR" sz="2800" dirty="0"/>
          </a:p>
        </p:txBody>
      </p:sp>
    </p:spTree>
    <p:extLst>
      <p:ext uri="{BB962C8B-B14F-4D97-AF65-F5344CB8AC3E}">
        <p14:creationId xmlns:p14="http://schemas.microsoft.com/office/powerpoint/2010/main" val="35430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D0CCEECC-5B4A-434C-822C-146E55549DC7}"/>
              </a:ext>
            </a:extLst>
          </p:cNvPr>
          <p:cNvSpPr/>
          <p:nvPr/>
        </p:nvSpPr>
        <p:spPr>
          <a:xfrm>
            <a:off x="1281715" y="243163"/>
            <a:ext cx="9628559" cy="646331"/>
          </a:xfrm>
          <a:prstGeom prst="rect">
            <a:avLst/>
          </a:prstGeom>
        </p:spPr>
        <p:txBody>
          <a:bodyPr wrap="square">
            <a:spAutoFit/>
          </a:bodyPr>
          <a:lstStyle/>
          <a:p>
            <a:r>
              <a:rPr lang="en-US" sz="3600" b="1" dirty="0">
                <a:solidFill>
                  <a:srgbClr val="0070C0"/>
                </a:solidFill>
                <a:latin typeface="Times New Roman" panose="02020603050405020304" pitchFamily="18" charset="0"/>
                <a:cs typeface="Times New Roman" panose="02020603050405020304" pitchFamily="18" charset="0"/>
              </a:rPr>
              <a:t>   </a:t>
            </a:r>
            <a:r>
              <a:rPr lang="el-GR" sz="3600" b="1" dirty="0">
                <a:solidFill>
                  <a:srgbClr val="0070C0"/>
                </a:solidFill>
                <a:latin typeface="Times New Roman" panose="02020603050405020304" pitchFamily="18" charset="0"/>
                <a:cs typeface="Times New Roman" panose="02020603050405020304" pitchFamily="18" charset="0"/>
              </a:rPr>
              <a:t>Η Συμπερίληψη (</a:t>
            </a:r>
            <a:r>
              <a:rPr lang="en-US" sz="3600" b="1" dirty="0">
                <a:solidFill>
                  <a:srgbClr val="0070C0"/>
                </a:solidFill>
                <a:latin typeface="Times New Roman" panose="02020603050405020304" pitchFamily="18" charset="0"/>
                <a:cs typeface="Times New Roman" panose="02020603050405020304" pitchFamily="18" charset="0"/>
              </a:rPr>
              <a:t>Inclusion)</a:t>
            </a:r>
            <a:r>
              <a:rPr lang="el-GR" sz="3600" b="1" dirty="0">
                <a:solidFill>
                  <a:srgbClr val="0070C0"/>
                </a:solidFill>
                <a:latin typeface="Times New Roman" panose="02020603050405020304" pitchFamily="18" charset="0"/>
                <a:cs typeface="Times New Roman" panose="02020603050405020304" pitchFamily="18" charset="0"/>
              </a:rPr>
              <a:t> στην εκπαίδευση</a:t>
            </a:r>
            <a:endParaRPr lang="el-GR" sz="3600" dirty="0">
              <a:solidFill>
                <a:srgbClr val="0070C0"/>
              </a:solidFill>
            </a:endParaRPr>
          </a:p>
        </p:txBody>
      </p:sp>
      <p:sp>
        <p:nvSpPr>
          <p:cNvPr id="6" name="Text Box 4">
            <a:extLst>
              <a:ext uri="{FF2B5EF4-FFF2-40B4-BE49-F238E27FC236}">
                <a16:creationId xmlns:a16="http://schemas.microsoft.com/office/drawing/2014/main" id="{FB874315-D96C-4484-8A0C-D5BFA7883EE0}"/>
              </a:ext>
            </a:extLst>
          </p:cNvPr>
          <p:cNvSpPr txBox="1">
            <a:spLocks noChangeArrowheads="1"/>
          </p:cNvSpPr>
          <p:nvPr/>
        </p:nvSpPr>
        <p:spPr bwMode="auto">
          <a:xfrm>
            <a:off x="109536" y="889494"/>
            <a:ext cx="11972923" cy="480131"/>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dirty="0"/>
              <a:t>  Είναι η παιδαγωγική προσέγγιση που κυριαρχεί  στον 21</a:t>
            </a:r>
            <a:r>
              <a:rPr lang="el-GR" sz="2800" baseline="30000" dirty="0"/>
              <a:t>ο</a:t>
            </a:r>
            <a:r>
              <a:rPr lang="el-GR" sz="2800" dirty="0"/>
              <a:t> αιώνα</a:t>
            </a:r>
            <a:endParaRPr lang="el-GR" altLang="el-GR" sz="2800" dirty="0">
              <a:solidFill>
                <a:srgbClr val="FF0000"/>
              </a:solidFill>
            </a:endParaRPr>
          </a:p>
        </p:txBody>
      </p:sp>
      <p:sp>
        <p:nvSpPr>
          <p:cNvPr id="7" name="Text Box 4">
            <a:extLst>
              <a:ext uri="{FF2B5EF4-FFF2-40B4-BE49-F238E27FC236}">
                <a16:creationId xmlns:a16="http://schemas.microsoft.com/office/drawing/2014/main" id="{90D82C9B-BF15-42E2-B0EB-503FCAB6D152}"/>
              </a:ext>
            </a:extLst>
          </p:cNvPr>
          <p:cNvSpPr txBox="1">
            <a:spLocks noChangeArrowheads="1"/>
          </p:cNvSpPr>
          <p:nvPr/>
        </p:nvSpPr>
        <p:spPr bwMode="auto">
          <a:xfrm>
            <a:off x="109534" y="1321373"/>
            <a:ext cx="11972925" cy="954107"/>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l-GR" sz="2800" dirty="0"/>
              <a:t>  Είναι σύμφωνη με την διακήρυξη των δικαιωμάτων του παιδιού (1989)</a:t>
            </a:r>
          </a:p>
          <a:p>
            <a:pPr>
              <a:lnSpc>
                <a:spcPct val="90000"/>
              </a:lnSpc>
              <a:buNone/>
            </a:pPr>
            <a:r>
              <a:rPr lang="en-US" sz="2800" dirty="0">
                <a:solidFill>
                  <a:srgbClr val="FB0D35"/>
                </a:solidFill>
              </a:rPr>
              <a:t>    </a:t>
            </a:r>
            <a:r>
              <a:rPr lang="el-GR" sz="2800" dirty="0">
                <a:solidFill>
                  <a:srgbClr val="FB0D35"/>
                </a:solidFill>
              </a:rPr>
              <a:t>&lt;&lt; Όλα τα παιδιά  πρέπει να έχουν ίσες ευκαιρίες στην εκπαίδευση&gt;&gt; </a:t>
            </a:r>
            <a:r>
              <a:rPr lang="el-GR" sz="2800" dirty="0"/>
              <a:t> </a:t>
            </a:r>
            <a:endParaRPr lang="el-GR" altLang="el-GR" sz="2800" dirty="0">
              <a:solidFill>
                <a:srgbClr val="FF0000"/>
              </a:solidFill>
            </a:endParaRPr>
          </a:p>
        </p:txBody>
      </p:sp>
      <p:sp>
        <p:nvSpPr>
          <p:cNvPr id="8" name="Text Box 4">
            <a:extLst>
              <a:ext uri="{FF2B5EF4-FFF2-40B4-BE49-F238E27FC236}">
                <a16:creationId xmlns:a16="http://schemas.microsoft.com/office/drawing/2014/main" id="{E33F5FAF-ED6C-4AD4-86FE-22B86C2C53C2}"/>
              </a:ext>
            </a:extLst>
          </p:cNvPr>
          <p:cNvSpPr txBox="1">
            <a:spLocks noChangeArrowheads="1"/>
          </p:cNvSpPr>
          <p:nvPr/>
        </p:nvSpPr>
        <p:spPr bwMode="auto">
          <a:xfrm>
            <a:off x="109534" y="2269363"/>
            <a:ext cx="11972925" cy="954107"/>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n-US" sz="2800" dirty="0"/>
              <a:t> </a:t>
            </a:r>
            <a:r>
              <a:rPr lang="el-GR" sz="2800" dirty="0"/>
              <a:t> με την διακήρυξη των δικαιωμάτων των ατόμων με αναπηρίες</a:t>
            </a:r>
          </a:p>
          <a:p>
            <a:pPr>
              <a:lnSpc>
                <a:spcPct val="90000"/>
              </a:lnSpc>
              <a:buNone/>
            </a:pPr>
            <a:r>
              <a:rPr lang="el-GR" sz="2800" dirty="0"/>
              <a:t>    </a:t>
            </a:r>
            <a:r>
              <a:rPr lang="en-US" sz="2800" dirty="0"/>
              <a:t> </a:t>
            </a:r>
            <a:r>
              <a:rPr lang="el-GR" sz="2800" dirty="0"/>
              <a:t>  </a:t>
            </a:r>
            <a:r>
              <a:rPr lang="en-US" sz="2800" dirty="0"/>
              <a:t>(</a:t>
            </a:r>
            <a:r>
              <a:rPr lang="el-GR" sz="2800" dirty="0"/>
              <a:t>Διακήρυξη Σαλαμάνκα  1994 </a:t>
            </a:r>
            <a:r>
              <a:rPr lang="en-US" sz="2800" dirty="0"/>
              <a:t>UNESCO)</a:t>
            </a:r>
            <a:r>
              <a:rPr lang="el-GR" sz="2800" dirty="0"/>
              <a:t> </a:t>
            </a:r>
            <a:endParaRPr lang="el-GR" altLang="el-GR" sz="2800" dirty="0">
              <a:solidFill>
                <a:srgbClr val="FF0000"/>
              </a:solidFill>
            </a:endParaRPr>
          </a:p>
        </p:txBody>
      </p:sp>
      <p:sp>
        <p:nvSpPr>
          <p:cNvPr id="9" name="Text Box 4">
            <a:extLst>
              <a:ext uri="{FF2B5EF4-FFF2-40B4-BE49-F238E27FC236}">
                <a16:creationId xmlns:a16="http://schemas.microsoft.com/office/drawing/2014/main" id="{6A72BE95-A4AE-43F9-92D6-3EA478C32C90}"/>
              </a:ext>
            </a:extLst>
          </p:cNvPr>
          <p:cNvSpPr txBox="1">
            <a:spLocks noChangeArrowheads="1"/>
          </p:cNvSpPr>
          <p:nvPr/>
        </p:nvSpPr>
        <p:spPr bwMode="auto">
          <a:xfrm>
            <a:off x="109533" y="3719615"/>
            <a:ext cx="11972925" cy="480131"/>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n-US" sz="2800" dirty="0"/>
              <a:t> </a:t>
            </a:r>
            <a:r>
              <a:rPr lang="el-GR" sz="2800" dirty="0"/>
              <a:t>Προωθείται από τους διεθνείς οργανισμούς και την Ε.Ε  </a:t>
            </a:r>
            <a:endParaRPr lang="el-GR" altLang="el-GR" sz="2800" dirty="0">
              <a:solidFill>
                <a:srgbClr val="FF0000"/>
              </a:solidFill>
            </a:endParaRPr>
          </a:p>
        </p:txBody>
      </p:sp>
      <p:pic>
        <p:nvPicPr>
          <p:cNvPr id="10" name="Εικόνα 9">
            <a:extLst>
              <a:ext uri="{FF2B5EF4-FFF2-40B4-BE49-F238E27FC236}">
                <a16:creationId xmlns:a16="http://schemas.microsoft.com/office/drawing/2014/main" id="{FB930EA2-3F15-469D-A2BC-1A0077581BED}"/>
              </a:ext>
            </a:extLst>
          </p:cNvPr>
          <p:cNvPicPr>
            <a:picLocks noChangeAspect="1"/>
          </p:cNvPicPr>
          <p:nvPr/>
        </p:nvPicPr>
        <p:blipFill>
          <a:blip r:embed="rId2"/>
          <a:stretch>
            <a:fillRect/>
          </a:stretch>
        </p:blipFill>
        <p:spPr>
          <a:xfrm>
            <a:off x="3818355" y="4250344"/>
            <a:ext cx="3876748" cy="2572565"/>
          </a:xfrm>
          <a:prstGeom prst="rect">
            <a:avLst/>
          </a:prstGeom>
        </p:spPr>
      </p:pic>
      <p:sp>
        <p:nvSpPr>
          <p:cNvPr id="11" name="Text Box 4">
            <a:extLst>
              <a:ext uri="{FF2B5EF4-FFF2-40B4-BE49-F238E27FC236}">
                <a16:creationId xmlns:a16="http://schemas.microsoft.com/office/drawing/2014/main" id="{746F574A-E5CC-4A47-9E48-B965F054788F}"/>
              </a:ext>
            </a:extLst>
          </p:cNvPr>
          <p:cNvSpPr txBox="1">
            <a:spLocks noChangeArrowheads="1"/>
          </p:cNvSpPr>
          <p:nvPr/>
        </p:nvSpPr>
        <p:spPr bwMode="auto">
          <a:xfrm>
            <a:off x="109533" y="3228851"/>
            <a:ext cx="11972925" cy="480131"/>
          </a:xfrm>
          <a:prstGeom prst="rect">
            <a:avLst/>
          </a:prstGeom>
          <a:solidFill>
            <a:schemeClr val="accent5">
              <a:lumMod val="20000"/>
              <a:lumOff val="8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nSpc>
                <a:spcPct val="90000"/>
              </a:lnSpc>
              <a:buFont typeface="Wingdings" panose="05000000000000000000" pitchFamily="2" charset="2"/>
              <a:buChar char="Ø"/>
            </a:pPr>
            <a:r>
              <a:rPr lang="en-US" sz="2800" dirty="0"/>
              <a:t> </a:t>
            </a:r>
            <a:r>
              <a:rPr lang="el-GR" sz="2800" dirty="0"/>
              <a:t>με τους «Στόχους βιώσιμης ανάπτυξης» ΟΗΕ 2015. </a:t>
            </a:r>
            <a:endParaRPr lang="en-US" sz="2800" dirty="0"/>
          </a:p>
        </p:txBody>
      </p:sp>
    </p:spTree>
    <p:extLst>
      <p:ext uri="{BB962C8B-B14F-4D97-AF65-F5344CB8AC3E}">
        <p14:creationId xmlns:p14="http://schemas.microsoft.com/office/powerpoint/2010/main" val="36833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56A1CAFB-0CC1-48EC-8D5F-DB3BF8CD7A38}"/>
              </a:ext>
            </a:extLst>
          </p:cNvPr>
          <p:cNvSpPr/>
          <p:nvPr/>
        </p:nvSpPr>
        <p:spPr>
          <a:xfrm>
            <a:off x="1599757" y="363011"/>
            <a:ext cx="6172136" cy="584775"/>
          </a:xfrm>
          <a:prstGeom prst="rect">
            <a:avLst/>
          </a:prstGeom>
        </p:spPr>
        <p:txBody>
          <a:bodyPr wrap="square">
            <a:spAutoFit/>
          </a:bodyPr>
          <a:lstStyle/>
          <a:p>
            <a:pPr algn="ctr"/>
            <a:r>
              <a:rPr lang="el-GR" sz="3200" b="1" dirty="0">
                <a:solidFill>
                  <a:srgbClr val="0070C0"/>
                </a:solidFill>
                <a:latin typeface="Times New Roman" panose="02020603050405020304" pitchFamily="18" charset="0"/>
                <a:cs typeface="Times New Roman" panose="02020603050405020304" pitchFamily="18" charset="0"/>
              </a:rPr>
              <a:t> Συμπεριληπτική εκπαίδευση</a:t>
            </a:r>
          </a:p>
        </p:txBody>
      </p:sp>
      <p:sp>
        <p:nvSpPr>
          <p:cNvPr id="6" name="Ορθογώνιο: Στρογγύλεμα γωνιών 5">
            <a:extLst>
              <a:ext uri="{FF2B5EF4-FFF2-40B4-BE49-F238E27FC236}">
                <a16:creationId xmlns:a16="http://schemas.microsoft.com/office/drawing/2014/main" id="{C6A5916C-6FBA-4575-93E7-9A85DCE77CE6}"/>
              </a:ext>
            </a:extLst>
          </p:cNvPr>
          <p:cNvSpPr/>
          <p:nvPr/>
        </p:nvSpPr>
        <p:spPr>
          <a:xfrm>
            <a:off x="223284" y="924051"/>
            <a:ext cx="3030278"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latin typeface="Times New Roman" panose="02020603050405020304" pitchFamily="18" charset="0"/>
                <a:cs typeface="Times New Roman" panose="02020603050405020304" pitchFamily="18" charset="0"/>
              </a:rPr>
              <a:t>Βασικές Αρχές</a:t>
            </a:r>
            <a:r>
              <a:rPr lang="en-US" sz="3200" dirty="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928B90E9-4137-42BA-9B9B-F0D15A595289}"/>
              </a:ext>
            </a:extLst>
          </p:cNvPr>
          <p:cNvSpPr/>
          <p:nvPr/>
        </p:nvSpPr>
        <p:spPr>
          <a:xfrm>
            <a:off x="223284" y="2387060"/>
            <a:ext cx="11156499" cy="1815882"/>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Η συμπεριληπτική εκπαίδευση είναι η διαδικασία που επιχειρεί να δημιουργήσει ένα μαθησιακό περιβάλλον, κατάλληλο για όλα τα παιδιά, ανεξάρτητα από την εθνικότητα, το φύλλο ,το κοινωνικό υπόβαθρο ,τη σεξουαλικότητα, την αναπηρία ή την επίδοση .</a:t>
            </a:r>
          </a:p>
        </p:txBody>
      </p:sp>
      <p:sp>
        <p:nvSpPr>
          <p:cNvPr id="8" name="Ορθογώνιο 7">
            <a:extLst>
              <a:ext uri="{FF2B5EF4-FFF2-40B4-BE49-F238E27FC236}">
                <a16:creationId xmlns:a16="http://schemas.microsoft.com/office/drawing/2014/main" id="{6FA9EA1E-58DA-43E4-BB02-77C65A11F2EA}"/>
              </a:ext>
            </a:extLst>
          </p:cNvPr>
          <p:cNvSpPr/>
          <p:nvPr/>
        </p:nvSpPr>
        <p:spPr>
          <a:xfrm>
            <a:off x="223284" y="4155887"/>
            <a:ext cx="11156499" cy="1384995"/>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Επιχειρεί την κατάργηση του αποκλεισμού, του διαχωρισμού  </a:t>
            </a:r>
          </a:p>
          <a:p>
            <a:r>
              <a:rPr lang="el-GR" sz="2800" dirty="0">
                <a:latin typeface="Times New Roman" panose="02020603050405020304" pitchFamily="18" charset="0"/>
                <a:cs typeface="Times New Roman" panose="02020603050405020304" pitchFamily="18" charset="0"/>
              </a:rPr>
              <a:t>     της διάκρισης</a:t>
            </a:r>
            <a:r>
              <a:rPr lang="el-GR" sz="2800" dirty="0">
                <a:solidFill>
                  <a:srgbClr val="FF0000"/>
                </a:solidFill>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και της περιθωριοποίησης των μαθητών, στοχεύοντας </a:t>
            </a:r>
          </a:p>
          <a:p>
            <a:r>
              <a:rPr lang="el-GR" sz="2800" dirty="0">
                <a:latin typeface="Times New Roman" panose="02020603050405020304" pitchFamily="18" charset="0"/>
                <a:cs typeface="Times New Roman" panose="02020603050405020304" pitchFamily="18" charset="0"/>
              </a:rPr>
              <a:t>     στην ισότιμη εκπαίδευση όλων. </a:t>
            </a:r>
          </a:p>
        </p:txBody>
      </p:sp>
      <p:sp>
        <p:nvSpPr>
          <p:cNvPr id="9" name="Ορθογώνιο 8">
            <a:extLst>
              <a:ext uri="{FF2B5EF4-FFF2-40B4-BE49-F238E27FC236}">
                <a16:creationId xmlns:a16="http://schemas.microsoft.com/office/drawing/2014/main" id="{4F51F993-9E8E-4B2A-8EAF-F511DF146912}"/>
              </a:ext>
            </a:extLst>
          </p:cNvPr>
          <p:cNvSpPr/>
          <p:nvPr/>
        </p:nvSpPr>
        <p:spPr>
          <a:xfrm>
            <a:off x="223284" y="5540882"/>
            <a:ext cx="11156499" cy="954107"/>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dirty="0">
                <a:latin typeface="Times New Roman" panose="02020603050405020304" pitchFamily="18" charset="0"/>
                <a:cs typeface="Times New Roman" panose="02020603050405020304" pitchFamily="18" charset="0"/>
              </a:rPr>
              <a:t>Όλα τα παιδιά φοιτούν στο σχολείο της γειτονιάς τους, στην ίδια τάξη, με τους ίδιους εκπαιδευτικούς και ακολουθούν το ίδιο πρόγραμμα σπουδών.  </a:t>
            </a:r>
          </a:p>
        </p:txBody>
      </p:sp>
      <p:pic>
        <p:nvPicPr>
          <p:cNvPr id="1028" name="Picture 4" descr="https://assets-cdn.kathmandupost.com/uploads/source/news/2017/miscellaneous/education-03022017083731.jpg">
            <a:extLst>
              <a:ext uri="{FF2B5EF4-FFF2-40B4-BE49-F238E27FC236}">
                <a16:creationId xmlns:a16="http://schemas.microsoft.com/office/drawing/2014/main" id="{AD294D2C-3EC2-4B37-89D9-3DEF33771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830" y="10676"/>
            <a:ext cx="3168511" cy="237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8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56A1CAFB-0CC1-48EC-8D5F-DB3BF8CD7A38}"/>
              </a:ext>
            </a:extLst>
          </p:cNvPr>
          <p:cNvSpPr/>
          <p:nvPr/>
        </p:nvSpPr>
        <p:spPr>
          <a:xfrm>
            <a:off x="953029" y="999933"/>
            <a:ext cx="6172136" cy="584775"/>
          </a:xfrm>
          <a:prstGeom prst="rect">
            <a:avLst/>
          </a:prstGeom>
        </p:spPr>
        <p:txBody>
          <a:bodyPr wrap="square">
            <a:spAutoFit/>
          </a:bodyPr>
          <a:lstStyle/>
          <a:p>
            <a:pPr algn="ctr"/>
            <a:r>
              <a:rPr lang="el-GR" sz="3200" b="1" dirty="0">
                <a:solidFill>
                  <a:srgbClr val="0070C0"/>
                </a:solidFill>
                <a:latin typeface="Times New Roman" panose="02020603050405020304" pitchFamily="18" charset="0"/>
                <a:cs typeface="Times New Roman" panose="02020603050405020304" pitchFamily="18" charset="0"/>
              </a:rPr>
              <a:t> Συμπεριληπτική εκπαίδευση</a:t>
            </a:r>
          </a:p>
        </p:txBody>
      </p:sp>
      <p:sp>
        <p:nvSpPr>
          <p:cNvPr id="6" name="Ορθογώνιο: Στρογγύλεμα γωνιών 5">
            <a:extLst>
              <a:ext uri="{FF2B5EF4-FFF2-40B4-BE49-F238E27FC236}">
                <a16:creationId xmlns:a16="http://schemas.microsoft.com/office/drawing/2014/main" id="{C6A5916C-6FBA-4575-93E7-9A85DCE77CE6}"/>
              </a:ext>
            </a:extLst>
          </p:cNvPr>
          <p:cNvSpPr/>
          <p:nvPr/>
        </p:nvSpPr>
        <p:spPr>
          <a:xfrm>
            <a:off x="513940" y="1663759"/>
            <a:ext cx="3030278"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latin typeface="Times New Roman" panose="02020603050405020304" pitchFamily="18" charset="0"/>
                <a:cs typeface="Times New Roman" panose="02020603050405020304" pitchFamily="18" charset="0"/>
              </a:rPr>
              <a:t>Προϋποθέσεις </a:t>
            </a:r>
            <a:r>
              <a:rPr lang="en-US" sz="3200" dirty="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928B90E9-4137-42BA-9B9B-F0D15A595289}"/>
              </a:ext>
            </a:extLst>
          </p:cNvPr>
          <p:cNvSpPr/>
          <p:nvPr/>
        </p:nvSpPr>
        <p:spPr>
          <a:xfrm>
            <a:off x="517750" y="2643379"/>
            <a:ext cx="11156499" cy="954107"/>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b="1" dirty="0">
                <a:latin typeface="Times New Roman" panose="02020603050405020304" pitchFamily="18" charset="0"/>
                <a:cs typeface="Times New Roman" panose="02020603050405020304" pitchFamily="18" charset="0"/>
              </a:rPr>
              <a:t>Η αξίες(κουλτούρα) του σχολείου .</a:t>
            </a:r>
            <a:r>
              <a:rPr lang="el-GR" sz="2800" dirty="0">
                <a:latin typeface="Times New Roman" panose="02020603050405020304" pitchFamily="18" charset="0"/>
                <a:cs typeface="Times New Roman" panose="02020603050405020304" pitchFamily="18" charset="0"/>
              </a:rPr>
              <a:t>Το συμπεριληπτικό σχολείο είναι δημοκρατικό σχολείο ,ανοιχτό στην κοινωνία </a:t>
            </a:r>
            <a:r>
              <a:rPr lang="el-GR" sz="2800" b="1"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το οποίο : </a:t>
            </a:r>
          </a:p>
        </p:txBody>
      </p:sp>
      <p:sp>
        <p:nvSpPr>
          <p:cNvPr id="8" name="Ορθογώνιο 7">
            <a:extLst>
              <a:ext uri="{FF2B5EF4-FFF2-40B4-BE49-F238E27FC236}">
                <a16:creationId xmlns:a16="http://schemas.microsoft.com/office/drawing/2014/main" id="{6FA9EA1E-58DA-43E4-BB02-77C65A11F2EA}"/>
              </a:ext>
            </a:extLst>
          </p:cNvPr>
          <p:cNvSpPr/>
          <p:nvPr/>
        </p:nvSpPr>
        <p:spPr>
          <a:xfrm>
            <a:off x="3396328" y="3597486"/>
            <a:ext cx="8257775" cy="3108543"/>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Αντιμετωπίζει όλες τις μορφές διακρίσεων</a:t>
            </a:r>
          </a:p>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 Ενθαρρύνει το σεβασμό στα ανθρώπινα δικαιώματα</a:t>
            </a:r>
          </a:p>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Καταπολεμά φαινόμενα ρατσισμού και ξενοφοβίας</a:t>
            </a:r>
          </a:p>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Καλλιεργεί κλίμα συνεργασίας ανάμεσα σε εκπαιδευτικούς , μαθητές και γονείς.</a:t>
            </a:r>
          </a:p>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Ενθαρρύνει την συμμέτοχή των μαθητών.</a:t>
            </a:r>
          </a:p>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Καταπολεμά βίαιες και εκφοβιστικές συμπεριφορές</a:t>
            </a:r>
          </a:p>
        </p:txBody>
      </p:sp>
      <p:pic>
        <p:nvPicPr>
          <p:cNvPr id="11" name="Picture 2" descr="An illustration containing a lot of children, including children with disabilities playing in and around a school building">
            <a:extLst>
              <a:ext uri="{FF2B5EF4-FFF2-40B4-BE49-F238E27FC236}">
                <a16:creationId xmlns:a16="http://schemas.microsoft.com/office/drawing/2014/main" id="{C40E39C8-DB36-4D5A-8118-F3C804E0D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19" y="-1"/>
            <a:ext cx="3965069" cy="264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56A1CAFB-0CC1-48EC-8D5F-DB3BF8CD7A38}"/>
              </a:ext>
            </a:extLst>
          </p:cNvPr>
          <p:cNvSpPr/>
          <p:nvPr/>
        </p:nvSpPr>
        <p:spPr>
          <a:xfrm>
            <a:off x="0" y="336993"/>
            <a:ext cx="6172136" cy="584775"/>
          </a:xfrm>
          <a:prstGeom prst="rect">
            <a:avLst/>
          </a:prstGeom>
        </p:spPr>
        <p:txBody>
          <a:bodyPr wrap="square">
            <a:spAutoFit/>
          </a:bodyPr>
          <a:lstStyle/>
          <a:p>
            <a:pPr algn="ctr"/>
            <a:r>
              <a:rPr lang="el-GR" sz="3200" b="1" dirty="0">
                <a:solidFill>
                  <a:srgbClr val="0070C0"/>
                </a:solidFill>
                <a:latin typeface="Times New Roman" panose="02020603050405020304" pitchFamily="18" charset="0"/>
                <a:cs typeface="Times New Roman" panose="02020603050405020304" pitchFamily="18" charset="0"/>
              </a:rPr>
              <a:t> Συμπεριληπτική εκπαίδευση</a:t>
            </a:r>
          </a:p>
        </p:txBody>
      </p:sp>
      <p:sp>
        <p:nvSpPr>
          <p:cNvPr id="6" name="Ορθογώνιο: Στρογγύλεμα γωνιών 5">
            <a:extLst>
              <a:ext uri="{FF2B5EF4-FFF2-40B4-BE49-F238E27FC236}">
                <a16:creationId xmlns:a16="http://schemas.microsoft.com/office/drawing/2014/main" id="{C6A5916C-6FBA-4575-93E7-9A85DCE77CE6}"/>
              </a:ext>
            </a:extLst>
          </p:cNvPr>
          <p:cNvSpPr/>
          <p:nvPr/>
        </p:nvSpPr>
        <p:spPr>
          <a:xfrm>
            <a:off x="366050" y="909784"/>
            <a:ext cx="2937220"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latin typeface="Times New Roman" panose="02020603050405020304" pitchFamily="18" charset="0"/>
                <a:cs typeface="Times New Roman" panose="02020603050405020304" pitchFamily="18" charset="0"/>
              </a:rPr>
              <a:t>Προϋποθέσεις </a:t>
            </a:r>
            <a:r>
              <a:rPr lang="en-US" sz="3200" dirty="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928B90E9-4137-42BA-9B9B-F0D15A595289}"/>
              </a:ext>
            </a:extLst>
          </p:cNvPr>
          <p:cNvSpPr/>
          <p:nvPr/>
        </p:nvSpPr>
        <p:spPr>
          <a:xfrm>
            <a:off x="183025" y="1631664"/>
            <a:ext cx="3303269" cy="523220"/>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b="1" dirty="0">
                <a:latin typeface="Times New Roman" panose="02020603050405020304" pitchFamily="18" charset="0"/>
                <a:cs typeface="Times New Roman" panose="02020603050405020304" pitchFamily="18" charset="0"/>
              </a:rPr>
              <a:t>Ο εκπαιδευτικός </a:t>
            </a:r>
            <a:r>
              <a:rPr lang="el-GR" sz="2800" dirty="0">
                <a:latin typeface="Times New Roman" panose="02020603050405020304" pitchFamily="18" charset="0"/>
                <a:cs typeface="Times New Roman" panose="02020603050405020304" pitchFamily="18" charset="0"/>
              </a:rPr>
              <a:t> </a:t>
            </a:r>
          </a:p>
        </p:txBody>
      </p:sp>
      <p:sp>
        <p:nvSpPr>
          <p:cNvPr id="8" name="Ορθογώνιο 7">
            <a:extLst>
              <a:ext uri="{FF2B5EF4-FFF2-40B4-BE49-F238E27FC236}">
                <a16:creationId xmlns:a16="http://schemas.microsoft.com/office/drawing/2014/main" id="{6FA9EA1E-58DA-43E4-BB02-77C65A11F2EA}"/>
              </a:ext>
            </a:extLst>
          </p:cNvPr>
          <p:cNvSpPr/>
          <p:nvPr/>
        </p:nvSpPr>
        <p:spPr>
          <a:xfrm>
            <a:off x="549076" y="2204455"/>
            <a:ext cx="7011869" cy="1815882"/>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Δημιουργεί το κατάλληλο κλίμα αποδοχής</a:t>
            </a:r>
            <a:endParaRPr lang="en-US" sz="2800" dirty="0">
              <a:latin typeface="Times New Roman" panose="02020603050405020304" pitchFamily="18" charset="0"/>
              <a:cs typeface="Times New Roman" panose="02020603050405020304" pitchFamily="18" charset="0"/>
            </a:endParaRPr>
          </a:p>
          <a:p>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και συνεργασίας, στο οποίο όλοι οι μαθητές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νιώθουν ότι είναι ευπρόσδεκτοι, ασφαλείς,</a:t>
            </a:r>
            <a:endParaRPr lang="en-US" sz="2800" dirty="0">
              <a:latin typeface="Times New Roman" panose="02020603050405020304" pitchFamily="18" charset="0"/>
              <a:cs typeface="Times New Roman" panose="02020603050405020304" pitchFamily="18" charset="0"/>
            </a:endParaRPr>
          </a:p>
          <a:p>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και αποτελούν ισότιμα μέλη μιας ομάδας</a:t>
            </a:r>
          </a:p>
        </p:txBody>
      </p:sp>
      <p:sp>
        <p:nvSpPr>
          <p:cNvPr id="9" name="Ορθογώνιο 8">
            <a:extLst>
              <a:ext uri="{FF2B5EF4-FFF2-40B4-BE49-F238E27FC236}">
                <a16:creationId xmlns:a16="http://schemas.microsoft.com/office/drawing/2014/main" id="{76AB8CC4-C698-4CE2-9697-D65C140A41BF}"/>
              </a:ext>
            </a:extLst>
          </p:cNvPr>
          <p:cNvSpPr/>
          <p:nvPr/>
        </p:nvSpPr>
        <p:spPr>
          <a:xfrm>
            <a:off x="549075" y="4020337"/>
            <a:ext cx="10944720" cy="954107"/>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Προγραμματίζει τη διδασκαλία, λαμβάνοντας </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υπόψιν τις διαφορετικές ανάγκες των μαθητών του. </a:t>
            </a:r>
          </a:p>
        </p:txBody>
      </p:sp>
      <p:pic>
        <p:nvPicPr>
          <p:cNvPr id="13" name="Picture 14" descr="https://i0.wp.com/world-education-blog.org/wp-content/uploads/2020/10/cartoon-4-inclusive-learning-colours-.jpg?resize=4960%2C3508&amp;ssl=1">
            <a:extLst>
              <a:ext uri="{FF2B5EF4-FFF2-40B4-BE49-F238E27FC236}">
                <a16:creationId xmlns:a16="http://schemas.microsoft.com/office/drawing/2014/main" id="{C14FDE72-76AF-4E8A-B5E7-D07C82ADF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945" y="739521"/>
            <a:ext cx="4631055" cy="3275402"/>
          </a:xfrm>
          <a:prstGeom prst="rect">
            <a:avLst/>
          </a:prstGeom>
          <a:noFill/>
          <a:extLst>
            <a:ext uri="{909E8E84-426E-40DD-AFC4-6F175D3DCCD1}">
              <a14:hiddenFill xmlns:a14="http://schemas.microsoft.com/office/drawing/2010/main">
                <a:solidFill>
                  <a:srgbClr val="FFFFFF"/>
                </a:solidFill>
              </a14:hiddenFill>
            </a:ext>
          </a:extLst>
        </p:spPr>
      </p:pic>
      <p:sp>
        <p:nvSpPr>
          <p:cNvPr id="14" name="Ορθογώνιο 13">
            <a:extLst>
              <a:ext uri="{FF2B5EF4-FFF2-40B4-BE49-F238E27FC236}">
                <a16:creationId xmlns:a16="http://schemas.microsoft.com/office/drawing/2014/main" id="{A094444A-7B5D-4596-AEC9-95171592F608}"/>
              </a:ext>
            </a:extLst>
          </p:cNvPr>
          <p:cNvSpPr/>
          <p:nvPr/>
        </p:nvSpPr>
        <p:spPr>
          <a:xfrm>
            <a:off x="549076" y="4979858"/>
            <a:ext cx="10944719" cy="1815882"/>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Εφαρμόζει πολλές διαφορετικές τεχνικές διδασκαλίας.</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  Παρουσιάζει μια έννοια με πολλούς διαφορετικούς τρόπους</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και διαφορετικά  μέσα</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(π.χ. εικόνα ,ήχο,  κείμενο),για να</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ικανοποιήσει το διαφορετικό  μαθησιακό στιλ και τις    διαφορετικές δυνατότητες των μαθητών του.  </a:t>
            </a:r>
          </a:p>
        </p:txBody>
      </p:sp>
    </p:spTree>
    <p:extLst>
      <p:ext uri="{BB962C8B-B14F-4D97-AF65-F5344CB8AC3E}">
        <p14:creationId xmlns:p14="http://schemas.microsoft.com/office/powerpoint/2010/main" val="22020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56A1CAFB-0CC1-48EC-8D5F-DB3BF8CD7A38}"/>
              </a:ext>
            </a:extLst>
          </p:cNvPr>
          <p:cNvSpPr/>
          <p:nvPr/>
        </p:nvSpPr>
        <p:spPr>
          <a:xfrm>
            <a:off x="0" y="336993"/>
            <a:ext cx="6172136" cy="584775"/>
          </a:xfrm>
          <a:prstGeom prst="rect">
            <a:avLst/>
          </a:prstGeom>
        </p:spPr>
        <p:txBody>
          <a:bodyPr wrap="square">
            <a:spAutoFit/>
          </a:bodyPr>
          <a:lstStyle/>
          <a:p>
            <a:pPr algn="ctr"/>
            <a:r>
              <a:rPr lang="el-GR" sz="3200" b="1" dirty="0">
                <a:solidFill>
                  <a:srgbClr val="0070C0"/>
                </a:solidFill>
                <a:latin typeface="Times New Roman" panose="02020603050405020304" pitchFamily="18" charset="0"/>
                <a:cs typeface="Times New Roman" panose="02020603050405020304" pitchFamily="18" charset="0"/>
              </a:rPr>
              <a:t> Συμπεριληπτική εκπαίδευση</a:t>
            </a:r>
          </a:p>
        </p:txBody>
      </p:sp>
      <p:sp>
        <p:nvSpPr>
          <p:cNvPr id="6" name="Ορθογώνιο: Στρογγύλεμα γωνιών 5">
            <a:extLst>
              <a:ext uri="{FF2B5EF4-FFF2-40B4-BE49-F238E27FC236}">
                <a16:creationId xmlns:a16="http://schemas.microsoft.com/office/drawing/2014/main" id="{C6A5916C-6FBA-4575-93E7-9A85DCE77CE6}"/>
              </a:ext>
            </a:extLst>
          </p:cNvPr>
          <p:cNvSpPr/>
          <p:nvPr/>
        </p:nvSpPr>
        <p:spPr>
          <a:xfrm>
            <a:off x="366050" y="909784"/>
            <a:ext cx="2937220" cy="721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latin typeface="Times New Roman" panose="02020603050405020304" pitchFamily="18" charset="0"/>
                <a:cs typeface="Times New Roman" panose="02020603050405020304" pitchFamily="18" charset="0"/>
              </a:rPr>
              <a:t>Προϋποθέσεις </a:t>
            </a:r>
            <a:r>
              <a:rPr lang="en-US" sz="3200" dirty="0">
                <a:solidFill>
                  <a:srgbClr val="FF0000"/>
                </a:solidFill>
                <a:latin typeface="Times New Roman" panose="02020603050405020304" pitchFamily="18" charset="0"/>
                <a:cs typeface="Times New Roman" panose="02020603050405020304" pitchFamily="18" charset="0"/>
              </a:rPr>
              <a:t>  </a:t>
            </a:r>
            <a:endParaRPr lang="el-GR" sz="32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a:extLst>
              <a:ext uri="{FF2B5EF4-FFF2-40B4-BE49-F238E27FC236}">
                <a16:creationId xmlns:a16="http://schemas.microsoft.com/office/drawing/2014/main" id="{928B90E9-4137-42BA-9B9B-F0D15A595289}"/>
              </a:ext>
            </a:extLst>
          </p:cNvPr>
          <p:cNvSpPr/>
          <p:nvPr/>
        </p:nvSpPr>
        <p:spPr>
          <a:xfrm>
            <a:off x="183025" y="1631664"/>
            <a:ext cx="3303269" cy="523220"/>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Ø"/>
            </a:pPr>
            <a:r>
              <a:rPr lang="el-GR" sz="2800" b="1" dirty="0">
                <a:latin typeface="Times New Roman" panose="02020603050405020304" pitchFamily="18" charset="0"/>
                <a:cs typeface="Times New Roman" panose="02020603050405020304" pitchFamily="18" charset="0"/>
              </a:rPr>
              <a:t>Ο εκπαιδευτικός </a:t>
            </a:r>
            <a:r>
              <a:rPr lang="el-GR" sz="2800" dirty="0">
                <a:latin typeface="Times New Roman" panose="02020603050405020304" pitchFamily="18" charset="0"/>
                <a:cs typeface="Times New Roman" panose="02020603050405020304" pitchFamily="18" charset="0"/>
              </a:rPr>
              <a:t> </a:t>
            </a:r>
          </a:p>
        </p:txBody>
      </p:sp>
      <p:sp>
        <p:nvSpPr>
          <p:cNvPr id="8" name="Ορθογώνιο 7">
            <a:extLst>
              <a:ext uri="{FF2B5EF4-FFF2-40B4-BE49-F238E27FC236}">
                <a16:creationId xmlns:a16="http://schemas.microsoft.com/office/drawing/2014/main" id="{6FA9EA1E-58DA-43E4-BB02-77C65A11F2EA}"/>
              </a:ext>
            </a:extLst>
          </p:cNvPr>
          <p:cNvSpPr/>
          <p:nvPr/>
        </p:nvSpPr>
        <p:spPr>
          <a:xfrm>
            <a:off x="557778" y="3641286"/>
            <a:ext cx="10436287" cy="1384995"/>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Προγραμματίζει ομαδικές δραστηριότητες,</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που προάγουν εκτός από την κατανόηση του</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μαθήματος, την συνεργασία των μαθητών </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και</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την βελτίωση των ψυχοκοινωνικών τους</a:t>
            </a:r>
            <a:r>
              <a:rPr lang="en-US"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δεξιοτήτων.</a:t>
            </a:r>
          </a:p>
        </p:txBody>
      </p:sp>
      <p:sp>
        <p:nvSpPr>
          <p:cNvPr id="10" name="Ορθογώνιο 9">
            <a:extLst>
              <a:ext uri="{FF2B5EF4-FFF2-40B4-BE49-F238E27FC236}">
                <a16:creationId xmlns:a16="http://schemas.microsoft.com/office/drawing/2014/main" id="{FD993220-59B0-41D2-AC0F-2ADA3F13D665}"/>
              </a:ext>
            </a:extLst>
          </p:cNvPr>
          <p:cNvSpPr/>
          <p:nvPr/>
        </p:nvSpPr>
        <p:spPr>
          <a:xfrm>
            <a:off x="557778" y="4994109"/>
            <a:ext cx="10436287" cy="954107"/>
          </a:xfrm>
          <a:prstGeom prst="rect">
            <a:avLst/>
          </a:prstGeom>
          <a:solidFill>
            <a:schemeClr val="accent5">
              <a:lumMod val="20000"/>
              <a:lumOff val="80000"/>
            </a:schemeClr>
          </a:solidFill>
          <a:ln>
            <a:noFill/>
          </a:ln>
        </p:spPr>
        <p:txBody>
          <a:bodyPr wrap="square">
            <a:spAutoFit/>
          </a:bodyPr>
          <a:lstStyle/>
          <a:p>
            <a:pPr marL="457200" indent="-457200">
              <a:buFont typeface="Wingdings" panose="05000000000000000000" pitchFamily="2" charset="2"/>
              <a:buChar char="ü"/>
            </a:pPr>
            <a:r>
              <a:rPr lang="el-GR" sz="2800" dirty="0">
                <a:latin typeface="Times New Roman" panose="02020603050405020304" pitchFamily="18" charset="0"/>
                <a:cs typeface="Times New Roman" panose="02020603050405020304" pitchFamily="18" charset="0"/>
              </a:rPr>
              <a:t>Ενημερώνεται διαρκώς (!) για τις σύγχρονες παιδαγωγικές αρχές και τεχνικές της συμπεριληπτικής εκπαίδευσης.     </a:t>
            </a:r>
          </a:p>
        </p:txBody>
      </p:sp>
      <p:pic>
        <p:nvPicPr>
          <p:cNvPr id="2" name="Εικόνα 1">
            <a:extLst>
              <a:ext uri="{FF2B5EF4-FFF2-40B4-BE49-F238E27FC236}">
                <a16:creationId xmlns:a16="http://schemas.microsoft.com/office/drawing/2014/main" id="{49738C5C-7067-4177-8882-729625CBD2E6}"/>
              </a:ext>
            </a:extLst>
          </p:cNvPr>
          <p:cNvPicPr>
            <a:picLocks noChangeAspect="1"/>
          </p:cNvPicPr>
          <p:nvPr/>
        </p:nvPicPr>
        <p:blipFill>
          <a:blip r:embed="rId2"/>
          <a:stretch>
            <a:fillRect/>
          </a:stretch>
        </p:blipFill>
        <p:spPr>
          <a:xfrm>
            <a:off x="6096000" y="336993"/>
            <a:ext cx="4681709" cy="2911315"/>
          </a:xfrm>
          <a:prstGeom prst="rect">
            <a:avLst/>
          </a:prstGeom>
        </p:spPr>
      </p:pic>
    </p:spTree>
    <p:extLst>
      <p:ext uri="{BB962C8B-B14F-4D97-AF65-F5344CB8AC3E}">
        <p14:creationId xmlns:p14="http://schemas.microsoft.com/office/powerpoint/2010/main" val="17890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2043</TotalTime>
  <Words>1194</Words>
  <Application>Microsoft Office PowerPoint</Application>
  <PresentationFormat>Ευρεία οθόνη</PresentationFormat>
  <Paragraphs>133</Paragraphs>
  <Slides>19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Arial</vt:lpstr>
      <vt:lpstr>Calibri</vt:lpstr>
      <vt:lpstr>Calibri Light</vt:lpstr>
      <vt:lpstr>Comic Sans MS</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Rania Vrioni</dc:creator>
  <cp:lastModifiedBy>Rania Vrioni</cp:lastModifiedBy>
  <cp:revision>162</cp:revision>
  <dcterms:created xsi:type="dcterms:W3CDTF">2023-08-26T14:03:27Z</dcterms:created>
  <dcterms:modified xsi:type="dcterms:W3CDTF">2023-09-02T14:48:34Z</dcterms:modified>
</cp:coreProperties>
</file>